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41"/>
  </p:notesMasterIdLst>
  <p:sldIdLst>
    <p:sldId id="256" r:id="rId2"/>
    <p:sldId id="259" r:id="rId3"/>
    <p:sldId id="285" r:id="rId4"/>
    <p:sldId id="286" r:id="rId5"/>
    <p:sldId id="261" r:id="rId6"/>
    <p:sldId id="284" r:id="rId7"/>
    <p:sldId id="263" r:id="rId8"/>
    <p:sldId id="264" r:id="rId9"/>
    <p:sldId id="265" r:id="rId10"/>
    <p:sldId id="266" r:id="rId11"/>
    <p:sldId id="267" r:id="rId12"/>
    <p:sldId id="268" r:id="rId13"/>
    <p:sldId id="288" r:id="rId14"/>
    <p:sldId id="287" r:id="rId15"/>
    <p:sldId id="276" r:id="rId16"/>
    <p:sldId id="257" r:id="rId17"/>
    <p:sldId id="289" r:id="rId18"/>
    <p:sldId id="290" r:id="rId19"/>
    <p:sldId id="269" r:id="rId20"/>
    <p:sldId id="291" r:id="rId21"/>
    <p:sldId id="292" r:id="rId22"/>
    <p:sldId id="293" r:id="rId23"/>
    <p:sldId id="294" r:id="rId24"/>
    <p:sldId id="295" r:id="rId25"/>
    <p:sldId id="296" r:id="rId26"/>
    <p:sldId id="297" r:id="rId27"/>
    <p:sldId id="298" r:id="rId28"/>
    <p:sldId id="299" r:id="rId29"/>
    <p:sldId id="300" r:id="rId30"/>
    <p:sldId id="301" r:id="rId31"/>
    <p:sldId id="302" r:id="rId32"/>
    <p:sldId id="303" r:id="rId33"/>
    <p:sldId id="304" r:id="rId34"/>
    <p:sldId id="305" r:id="rId35"/>
    <p:sldId id="306" r:id="rId36"/>
    <p:sldId id="307" r:id="rId37"/>
    <p:sldId id="308" r:id="rId38"/>
    <p:sldId id="309" r:id="rId39"/>
    <p:sldId id="310"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740" autoAdjust="0"/>
    <p:restoredTop sz="92767" autoAdjust="0"/>
  </p:normalViewPr>
  <p:slideViewPr>
    <p:cSldViewPr>
      <p:cViewPr>
        <p:scale>
          <a:sx n="79" d="100"/>
          <a:sy n="79" d="100"/>
        </p:scale>
        <p:origin x="272" y="14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26.png>
</file>

<file path=ppt/media/image27.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817939-9D82-445B-8B2E-A7A1A5B4A6A6}" type="datetimeFigureOut">
              <a:rPr lang="en-US" smtClean="0"/>
              <a:t>4/30/23</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C714E0-89B9-4CB4-95C2-35AC509B33E1}" type="slidenum">
              <a:rPr lang="en-US" smtClean="0"/>
              <a:t>‹#›</a:t>
            </a:fld>
            <a:endParaRPr lang="en-US" dirty="0"/>
          </a:p>
        </p:txBody>
      </p:sp>
    </p:spTree>
    <p:extLst>
      <p:ext uri="{BB962C8B-B14F-4D97-AF65-F5344CB8AC3E}">
        <p14:creationId xmlns:p14="http://schemas.microsoft.com/office/powerpoint/2010/main" val="3731871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C714E0-89B9-4CB4-95C2-35AC509B33E1}" type="slidenum">
              <a:rPr lang="en-US" smtClean="0"/>
              <a:t>1</a:t>
            </a:fld>
            <a:endParaRPr lang="en-US" dirty="0"/>
          </a:p>
        </p:txBody>
      </p:sp>
    </p:spTree>
    <p:extLst>
      <p:ext uri="{BB962C8B-B14F-4D97-AF65-F5344CB8AC3E}">
        <p14:creationId xmlns:p14="http://schemas.microsoft.com/office/powerpoint/2010/main" val="10252613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Turing believed that by the end of the 20th century it would be possible to program a digital computer </a:t>
            </a:r>
            <a:r>
              <a:rPr lang="en-US" sz="1200" kern="1200" dirty="0" err="1">
                <a:solidFill>
                  <a:schemeClr val="tx1"/>
                </a:solidFill>
                <a:effectLst/>
                <a:latin typeface="+mn-lt"/>
                <a:ea typeface="+mn-ea"/>
                <a:cs typeface="+mn-cs"/>
              </a:rPr>
              <a:t>toplaytheimitationgame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Althoughmodern</a:t>
            </a:r>
            <a:r>
              <a:rPr lang="en-US" sz="1200" kern="1200" dirty="0">
                <a:solidFill>
                  <a:schemeClr val="tx1"/>
                </a:solidFill>
                <a:effectLst/>
                <a:latin typeface="+mn-lt"/>
                <a:ea typeface="+mn-ea"/>
                <a:cs typeface="+mn-cs"/>
              </a:rPr>
              <a:t> computers still cannot pass the Turing test, it provides a basis for the verification and validation of knowledge-based systems. </a:t>
            </a:r>
            <a:endParaRPr lang="en-US" dirty="0"/>
          </a:p>
          <a:p>
            <a:r>
              <a:rPr lang="en-US" sz="1200" kern="1200" dirty="0">
                <a:solidFill>
                  <a:schemeClr val="tx1"/>
                </a:solidFill>
                <a:effectLst/>
                <a:latin typeface="+mn-lt"/>
                <a:ea typeface="+mn-ea"/>
                <a:cs typeface="+mn-cs"/>
              </a:rPr>
              <a:t>I A program thought intelligent in some narrow area of expertise is evaluated by comparing its performance with the performance of a human expert. </a:t>
            </a:r>
            <a:endParaRPr lang="en-US" dirty="0"/>
          </a:p>
          <a:p>
            <a:endParaRPr lang="en-US" dirty="0"/>
          </a:p>
        </p:txBody>
      </p:sp>
      <p:sp>
        <p:nvSpPr>
          <p:cNvPr id="4" name="Slide Number Placeholder 3"/>
          <p:cNvSpPr>
            <a:spLocks noGrp="1"/>
          </p:cNvSpPr>
          <p:nvPr>
            <p:ph type="sldNum" sz="quarter" idx="5"/>
          </p:nvPr>
        </p:nvSpPr>
        <p:spPr/>
        <p:txBody>
          <a:bodyPr/>
          <a:lstStyle/>
          <a:p>
            <a:fld id="{68C714E0-89B9-4CB4-95C2-35AC509B33E1}" type="slidenum">
              <a:rPr lang="en-US" smtClean="0"/>
              <a:t>6</a:t>
            </a:fld>
            <a:endParaRPr lang="en-US" dirty="0"/>
          </a:p>
        </p:txBody>
      </p:sp>
    </p:spTree>
    <p:extLst>
      <p:ext uri="{BB962C8B-B14F-4D97-AF65-F5344CB8AC3E}">
        <p14:creationId xmlns:p14="http://schemas.microsoft.com/office/powerpoint/2010/main" val="1365119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9D09D728-20D0-4D16-A74D-AD8A1684E09E}" type="datetimeFigureOut">
              <a:rPr lang="en-US" smtClean="0"/>
              <a:t>4/30/23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477BD2-1754-495F-AE82-CF4214FD49F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09D728-20D0-4D16-A74D-AD8A1684E09E}" type="datetimeFigureOut">
              <a:rPr lang="en-US" smtClean="0"/>
              <a:t>4/30/23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477BD2-1754-495F-AE82-CF4214FD49F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09D728-20D0-4D16-A74D-AD8A1684E09E}" type="datetimeFigureOut">
              <a:rPr lang="en-US" smtClean="0"/>
              <a:t>4/30/23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477BD2-1754-495F-AE82-CF4214FD49F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09D728-20D0-4D16-A74D-AD8A1684E09E}" type="datetimeFigureOut">
              <a:rPr lang="en-US" smtClean="0"/>
              <a:t>4/30/23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477BD2-1754-495F-AE82-CF4214FD49F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09D728-20D0-4D16-A74D-AD8A1684E09E}" type="datetimeFigureOut">
              <a:rPr lang="en-US" smtClean="0"/>
              <a:t>4/30/23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477BD2-1754-495F-AE82-CF4214FD49F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09D728-20D0-4D16-A74D-AD8A1684E09E}" type="datetimeFigureOut">
              <a:rPr lang="en-US" smtClean="0"/>
              <a:t>4/30/23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4477BD2-1754-495F-AE82-CF4214FD49F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09D728-20D0-4D16-A74D-AD8A1684E09E}" type="datetimeFigureOut">
              <a:rPr lang="en-US" smtClean="0"/>
              <a:t>4/30/23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4477BD2-1754-495F-AE82-CF4214FD49F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D09D728-20D0-4D16-A74D-AD8A1684E09E}" type="datetimeFigureOut">
              <a:rPr lang="en-US" smtClean="0"/>
              <a:t>4/30/23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4477BD2-1754-495F-AE82-CF4214FD49F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09D728-20D0-4D16-A74D-AD8A1684E09E}" type="datetimeFigureOut">
              <a:rPr lang="en-US" smtClean="0"/>
              <a:t>4/30/23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4477BD2-1754-495F-AE82-CF4214FD49F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9D728-20D0-4D16-A74D-AD8A1684E09E}" type="datetimeFigureOut">
              <a:rPr lang="en-US" smtClean="0"/>
              <a:t>4/30/23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4477BD2-1754-495F-AE82-CF4214FD49F5}" type="slidenum">
              <a:rPr lang="en-US" smtClean="0"/>
              <a:t>‹#›</a:t>
            </a:fld>
            <a:endParaRPr lang="en-US" dirty="0"/>
          </a:p>
        </p:txBody>
      </p:sp>
      <p:sp>
        <p:nvSpPr>
          <p:cNvPr id="9" name="Content Placeholder 8"/>
          <p:cNvSpPr>
            <a:spLocks noGrp="1"/>
          </p:cNvSpPr>
          <p:nvPr>
            <p:ph sz="quarter" idx="13"/>
          </p:nvPr>
        </p:nvSpPr>
        <p:spPr>
          <a:xfrm>
            <a:off x="304800" y="381000"/>
            <a:ext cx="7772400" cy="4942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9D09D728-20D0-4D16-A74D-AD8A1684E09E}" type="datetimeFigureOut">
              <a:rPr lang="en-US" smtClean="0"/>
              <a:t>4/30/23</a:t>
            </a:fld>
            <a:endParaRPr lang="en-US" dirty="0"/>
          </a:p>
        </p:txBody>
      </p:sp>
      <p:sp>
        <p:nvSpPr>
          <p:cNvPr id="9" name="Slide Number Placeholder 8"/>
          <p:cNvSpPr>
            <a:spLocks noGrp="1"/>
          </p:cNvSpPr>
          <p:nvPr>
            <p:ph type="sldNum" sz="quarter" idx="11"/>
          </p:nvPr>
        </p:nvSpPr>
        <p:spPr/>
        <p:txBody>
          <a:bodyPr/>
          <a:lstStyle/>
          <a:p>
            <a:fld id="{14477BD2-1754-495F-AE82-CF4214FD49F5}" type="slidenum">
              <a:rPr lang="en-US" smtClean="0"/>
              <a:t>‹#›</a:t>
            </a:fld>
            <a:endParaRPr lang="en-US" dirty="0"/>
          </a:p>
        </p:txBody>
      </p:sp>
      <p:sp>
        <p:nvSpPr>
          <p:cNvPr id="10" name="Footer Placeholder 9"/>
          <p:cNvSpPr>
            <a:spLocks noGrp="1"/>
          </p:cNvSpPr>
          <p:nvPr>
            <p:ph type="ftr" sz="quarter" idx="12"/>
          </p:nvPr>
        </p:nvSpPr>
        <p:spPr/>
        <p:txBody>
          <a:body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14477BD2-1754-495F-AE82-CF4214FD49F5}" type="slidenum">
              <a:rPr lang="en-US" smtClean="0"/>
              <a:t>‹#›</a:t>
            </a:fld>
            <a:endParaRPr lang="en-US" dirty="0"/>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dirty="0"/>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9D09D728-20D0-4D16-A74D-AD8A1684E09E}" type="datetimeFigureOut">
              <a:rPr lang="en-US" smtClean="0"/>
              <a:t>4/30/23</a:t>
            </a:fld>
            <a:endParaRPr lang="en-US" dirty="0"/>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lkafrawy@effatuniversity.edu.s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mml-book.github.io/"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ww.amazon.com/Hands-Machine-Learning-Scikit-Learn-TensorFlow/dp/1491962291" TargetMode="External"/><Relationship Id="rId2" Type="http://schemas.openxmlformats.org/officeDocument/2006/relationships/hyperlink" Target="https://www.tensorflow.org/"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0601"/>
            <a:ext cx="7543800" cy="838200"/>
          </a:xfrm>
        </p:spPr>
        <p:txBody>
          <a:bodyPr/>
          <a:lstStyle/>
          <a:p>
            <a:r>
              <a:rPr lang="en-US" sz="4000" cap="all" dirty="0"/>
              <a:t>CS3081:</a:t>
            </a:r>
            <a:br>
              <a:rPr lang="en-US" sz="4000" cap="all" dirty="0"/>
            </a:br>
            <a:r>
              <a:rPr lang="en-US" sz="4000" cap="all" dirty="0"/>
              <a:t>“Artificial Intelligence”</a:t>
            </a:r>
          </a:p>
        </p:txBody>
      </p:sp>
      <p:sp>
        <p:nvSpPr>
          <p:cNvPr id="15" name="Subtitle 2"/>
          <p:cNvSpPr>
            <a:spLocks noGrp="1"/>
          </p:cNvSpPr>
          <p:nvPr>
            <p:ph type="subTitle" idx="1"/>
          </p:nvPr>
        </p:nvSpPr>
        <p:spPr>
          <a:xfrm>
            <a:off x="685800" y="5029200"/>
            <a:ext cx="6461760" cy="1828800"/>
          </a:xfrm>
        </p:spPr>
        <p:txBody>
          <a:bodyPr>
            <a:normAutofit/>
          </a:bodyPr>
          <a:lstStyle/>
          <a:p>
            <a:pPr algn="ctr"/>
            <a:endParaRPr lang="en-US" sz="2200" b="1" dirty="0"/>
          </a:p>
          <a:p>
            <a:pPr marL="231775" algn="ctr"/>
            <a:endParaRPr lang="en-US" sz="2200" dirty="0"/>
          </a:p>
        </p:txBody>
      </p:sp>
      <p:sp>
        <p:nvSpPr>
          <p:cNvPr id="3" name="TextBox 2"/>
          <p:cNvSpPr txBox="1"/>
          <p:nvPr/>
        </p:nvSpPr>
        <p:spPr>
          <a:xfrm>
            <a:off x="2743200" y="5029200"/>
            <a:ext cx="3657600" cy="923330"/>
          </a:xfrm>
          <a:prstGeom prst="rect">
            <a:avLst/>
          </a:prstGeom>
          <a:noFill/>
        </p:spPr>
        <p:txBody>
          <a:bodyPr wrap="square" rtlCol="0">
            <a:spAutoFit/>
          </a:bodyPr>
          <a:lstStyle/>
          <a:p>
            <a:r>
              <a:rPr lang="en-US" dirty="0"/>
              <a:t>Prof Passent </a:t>
            </a:r>
            <a:r>
              <a:rPr lang="en-US" dirty="0" err="1"/>
              <a:t>Elkafrawy</a:t>
            </a:r>
            <a:endParaRPr lang="en-US" dirty="0"/>
          </a:p>
          <a:p>
            <a:r>
              <a:rPr lang="en-US" dirty="0">
                <a:hlinkClick r:id="rId3"/>
              </a:rPr>
              <a:t>pelkafrawy@effatuniversity.edu.sa</a:t>
            </a:r>
            <a:endParaRPr lang="en-US" dirty="0"/>
          </a:p>
          <a:p>
            <a:r>
              <a:rPr lang="en-US" dirty="0"/>
              <a:t>CoE112, </a:t>
            </a:r>
            <a:r>
              <a:rPr lang="en-US" dirty="0" err="1"/>
              <a:t>ext</a:t>
            </a:r>
            <a:r>
              <a:rPr lang="en-US" dirty="0"/>
              <a:t> 7896</a:t>
            </a:r>
          </a:p>
        </p:txBody>
      </p:sp>
      <p:sp>
        <p:nvSpPr>
          <p:cNvPr id="5" name="TextBox 4">
            <a:extLst>
              <a:ext uri="{FF2B5EF4-FFF2-40B4-BE49-F238E27FC236}">
                <a16:creationId xmlns:a16="http://schemas.microsoft.com/office/drawing/2014/main" id="{067337A3-01E7-CF70-B797-4F6A493A2B89}"/>
              </a:ext>
            </a:extLst>
          </p:cNvPr>
          <p:cNvSpPr txBox="1"/>
          <p:nvPr/>
        </p:nvSpPr>
        <p:spPr>
          <a:xfrm>
            <a:off x="1630680" y="2209800"/>
            <a:ext cx="5684520" cy="2800767"/>
          </a:xfrm>
          <a:prstGeom prst="rect">
            <a:avLst/>
          </a:prstGeom>
          <a:noFill/>
        </p:spPr>
        <p:txBody>
          <a:bodyPr wrap="square">
            <a:spAutoFit/>
          </a:bodyPr>
          <a:lstStyle/>
          <a:p>
            <a:r>
              <a:rPr lang="en-US" sz="4400" b="1" dirty="0">
                <a:solidFill>
                  <a:srgbClr val="FF0000"/>
                </a:solidFill>
                <a:effectLst/>
                <a:latin typeface="Times"/>
              </a:rPr>
              <a:t>Biological Intelligence, Machine </a:t>
            </a:r>
            <a:r>
              <a:rPr lang="en-US" sz="4400" b="1" dirty="0">
                <a:solidFill>
                  <a:srgbClr val="FF0000"/>
                </a:solidFill>
                <a:latin typeface="Times"/>
              </a:rPr>
              <a:t>L</a:t>
            </a:r>
            <a:r>
              <a:rPr lang="en-US" sz="4400" b="1" dirty="0">
                <a:solidFill>
                  <a:srgbClr val="FF0000"/>
                </a:solidFill>
                <a:effectLst/>
                <a:latin typeface="Times"/>
              </a:rPr>
              <a:t>earning and Neural Networks</a:t>
            </a:r>
          </a:p>
          <a:p>
            <a:r>
              <a:rPr lang="en-US" sz="4400" b="1" dirty="0">
                <a:solidFill>
                  <a:srgbClr val="FF0000"/>
                </a:solidFill>
                <a:effectLst/>
                <a:latin typeface="Times"/>
              </a:rPr>
              <a:t> </a:t>
            </a:r>
            <a:endParaRPr lang="en-US" sz="4400" dirty="0"/>
          </a:p>
        </p:txBody>
      </p:sp>
    </p:spTree>
    <p:extLst>
      <p:ext uri="{BB962C8B-B14F-4D97-AF65-F5344CB8AC3E}">
        <p14:creationId xmlns:p14="http://schemas.microsoft.com/office/powerpoint/2010/main" val="4252806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FB4390AB-E327-7C48-BBC0-2900E3584341}"/>
              </a:ext>
            </a:extLst>
          </p:cNvPr>
          <p:cNvSpPr>
            <a:spLocks noGrp="1" noChangeArrowheads="1"/>
          </p:cNvSpPr>
          <p:nvPr>
            <p:ph type="title"/>
          </p:nvPr>
        </p:nvSpPr>
        <p:spPr/>
        <p:txBody>
          <a:bodyPr/>
          <a:lstStyle/>
          <a:p>
            <a:pPr eaLnBrk="1" hangingPunct="1"/>
            <a:r>
              <a:rPr lang="en-US" altLang="en-US" dirty="0"/>
              <a:t>Overfitting / underfitting </a:t>
            </a:r>
          </a:p>
        </p:txBody>
      </p:sp>
      <p:sp>
        <p:nvSpPr>
          <p:cNvPr id="23554" name="Rectangle 3">
            <a:extLst>
              <a:ext uri="{FF2B5EF4-FFF2-40B4-BE49-F238E27FC236}">
                <a16:creationId xmlns:a16="http://schemas.microsoft.com/office/drawing/2014/main" id="{FBFA6026-A014-6D47-8144-FE2DC8B4314A}"/>
              </a:ext>
            </a:extLst>
          </p:cNvPr>
          <p:cNvSpPr>
            <a:spLocks noGrp="1" noChangeArrowheads="1"/>
          </p:cNvSpPr>
          <p:nvPr>
            <p:ph type="body" idx="1"/>
          </p:nvPr>
        </p:nvSpPr>
        <p:spPr/>
        <p:txBody>
          <a:bodyPr>
            <a:normAutofit/>
          </a:bodyPr>
          <a:lstStyle/>
          <a:p>
            <a:pPr eaLnBrk="1" hangingPunct="1">
              <a:lnSpc>
                <a:spcPct val="80000"/>
              </a:lnSpc>
            </a:pPr>
            <a:endParaRPr lang="en-US" altLang="en-US" sz="2400" dirty="0"/>
          </a:p>
        </p:txBody>
      </p:sp>
      <p:pic>
        <p:nvPicPr>
          <p:cNvPr id="4" name="Picture 3" descr="Chart, diagram, scatter chart&#10;&#10;Description automatically generated">
            <a:extLst>
              <a:ext uri="{FF2B5EF4-FFF2-40B4-BE49-F238E27FC236}">
                <a16:creationId xmlns:a16="http://schemas.microsoft.com/office/drawing/2014/main" id="{042DB587-7299-0B8F-D231-8489498EBD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1455738"/>
            <a:ext cx="7772400" cy="33462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a:extLst>
              <a:ext uri="{FF2B5EF4-FFF2-40B4-BE49-F238E27FC236}">
                <a16:creationId xmlns:a16="http://schemas.microsoft.com/office/drawing/2014/main" id="{D21B6115-6F02-1544-9553-D460674A257D}"/>
              </a:ext>
            </a:extLst>
          </p:cNvPr>
          <p:cNvSpPr>
            <a:spLocks noGrp="1" noChangeArrowheads="1"/>
          </p:cNvSpPr>
          <p:nvPr>
            <p:ph type="title"/>
          </p:nvPr>
        </p:nvSpPr>
        <p:spPr/>
        <p:txBody>
          <a:bodyPr/>
          <a:lstStyle/>
          <a:p>
            <a:pPr eaLnBrk="1" hangingPunct="1"/>
            <a:r>
              <a:rPr lang="en-US" altLang="en-US" dirty="0"/>
              <a:t>Solution: evaluate test data </a:t>
            </a:r>
          </a:p>
        </p:txBody>
      </p:sp>
      <p:sp>
        <p:nvSpPr>
          <p:cNvPr id="24578" name="Rectangle 3">
            <a:extLst>
              <a:ext uri="{FF2B5EF4-FFF2-40B4-BE49-F238E27FC236}">
                <a16:creationId xmlns:a16="http://schemas.microsoft.com/office/drawing/2014/main" id="{46806D2E-70FE-344D-AF8D-5873031CEE18}"/>
              </a:ext>
            </a:extLst>
          </p:cNvPr>
          <p:cNvSpPr>
            <a:spLocks noGrp="1" noChangeArrowheads="1"/>
          </p:cNvSpPr>
          <p:nvPr>
            <p:ph type="body" idx="1"/>
          </p:nvPr>
        </p:nvSpPr>
        <p:spPr>
          <a:xfrm>
            <a:off x="457200" y="1600200"/>
            <a:ext cx="8001000" cy="4800600"/>
          </a:xfrm>
        </p:spPr>
        <p:txBody>
          <a:bodyPr>
            <a:normAutofit/>
          </a:bodyPr>
          <a:lstStyle/>
          <a:p>
            <a:r>
              <a:rPr lang="en-US" sz="3200" dirty="0">
                <a:solidFill>
                  <a:srgbClr val="FF0000"/>
                </a:solidFill>
                <a:effectLst/>
                <a:latin typeface="Calibri" panose="020F0502020204030204" pitchFamily="34" charset="0"/>
              </a:rPr>
              <a:t>Set aside a test set</a:t>
            </a:r>
            <a:br>
              <a:rPr lang="en-US" sz="3200" dirty="0">
                <a:solidFill>
                  <a:srgbClr val="FF0000"/>
                </a:solidFill>
                <a:effectLst/>
                <a:latin typeface="Calibri" panose="020F0502020204030204" pitchFamily="34" charset="0"/>
              </a:rPr>
            </a:br>
            <a:r>
              <a:rPr lang="en-US" sz="3200" dirty="0">
                <a:effectLst/>
                <a:latin typeface="Calibri" panose="020F0502020204030204" pitchFamily="34" charset="0"/>
              </a:rPr>
              <a:t>− some examples that will be used for evaluation </a:t>
            </a:r>
            <a:endParaRPr lang="en-US" sz="2800" dirty="0">
              <a:effectLst/>
            </a:endParaRPr>
          </a:p>
        </p:txBody>
      </p:sp>
      <p:sp>
        <p:nvSpPr>
          <p:cNvPr id="2" name="Can 1">
            <a:extLst>
              <a:ext uri="{FF2B5EF4-FFF2-40B4-BE49-F238E27FC236}">
                <a16:creationId xmlns:a16="http://schemas.microsoft.com/office/drawing/2014/main" id="{6BBE8CAB-512A-BA6F-7D38-F071C43AD71C}"/>
              </a:ext>
            </a:extLst>
          </p:cNvPr>
          <p:cNvSpPr/>
          <p:nvPr/>
        </p:nvSpPr>
        <p:spPr>
          <a:xfrm>
            <a:off x="1200150" y="3369903"/>
            <a:ext cx="1447800" cy="18288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EG"/>
          </a:p>
        </p:txBody>
      </p:sp>
      <p:sp>
        <p:nvSpPr>
          <p:cNvPr id="3" name="Can 2">
            <a:extLst>
              <a:ext uri="{FF2B5EF4-FFF2-40B4-BE49-F238E27FC236}">
                <a16:creationId xmlns:a16="http://schemas.microsoft.com/office/drawing/2014/main" id="{01B6CADC-E741-DE23-6D56-BA297231F8DA}"/>
              </a:ext>
            </a:extLst>
          </p:cNvPr>
          <p:cNvSpPr/>
          <p:nvPr/>
        </p:nvSpPr>
        <p:spPr>
          <a:xfrm>
            <a:off x="4572000" y="3132138"/>
            <a:ext cx="1447800" cy="1295400"/>
          </a:xfrm>
          <a:prstGeom prst="can">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EG"/>
          </a:p>
        </p:txBody>
      </p:sp>
      <p:sp>
        <p:nvSpPr>
          <p:cNvPr id="4" name="Can 3">
            <a:extLst>
              <a:ext uri="{FF2B5EF4-FFF2-40B4-BE49-F238E27FC236}">
                <a16:creationId xmlns:a16="http://schemas.microsoft.com/office/drawing/2014/main" id="{A4190075-62B6-6521-F478-42341C626BA6}"/>
              </a:ext>
            </a:extLst>
          </p:cNvPr>
          <p:cNvSpPr/>
          <p:nvPr/>
        </p:nvSpPr>
        <p:spPr>
          <a:xfrm>
            <a:off x="4572000" y="4495800"/>
            <a:ext cx="1447800" cy="838200"/>
          </a:xfrm>
          <a:prstGeom prst="can">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EG"/>
          </a:p>
        </p:txBody>
      </p:sp>
      <p:cxnSp>
        <p:nvCxnSpPr>
          <p:cNvPr id="6" name="Elbow Connector 5">
            <a:extLst>
              <a:ext uri="{FF2B5EF4-FFF2-40B4-BE49-F238E27FC236}">
                <a16:creationId xmlns:a16="http://schemas.microsoft.com/office/drawing/2014/main" id="{4561C6A6-9E5E-2FE3-1F1E-D04F899ADF14}"/>
              </a:ext>
            </a:extLst>
          </p:cNvPr>
          <p:cNvCxnSpPr>
            <a:cxnSpLocks/>
            <a:stCxn id="2" idx="4"/>
            <a:endCxn id="3" idx="2"/>
          </p:cNvCxnSpPr>
          <p:nvPr/>
        </p:nvCxnSpPr>
        <p:spPr>
          <a:xfrm flipV="1">
            <a:off x="2647950" y="3779838"/>
            <a:ext cx="1924050" cy="50446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Elbow Connector 6">
            <a:extLst>
              <a:ext uri="{FF2B5EF4-FFF2-40B4-BE49-F238E27FC236}">
                <a16:creationId xmlns:a16="http://schemas.microsoft.com/office/drawing/2014/main" id="{76CB3C62-A161-E339-FDAA-5AAFA11D26E4}"/>
              </a:ext>
            </a:extLst>
          </p:cNvPr>
          <p:cNvCxnSpPr>
            <a:cxnSpLocks/>
          </p:cNvCxnSpPr>
          <p:nvPr/>
        </p:nvCxnSpPr>
        <p:spPr>
          <a:xfrm>
            <a:off x="2813957" y="4574948"/>
            <a:ext cx="1643743" cy="7400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B2DB939-CA91-AE72-DC81-8ECE6CEBA676}"/>
              </a:ext>
            </a:extLst>
          </p:cNvPr>
          <p:cNvSpPr txBox="1"/>
          <p:nvPr/>
        </p:nvSpPr>
        <p:spPr>
          <a:xfrm>
            <a:off x="6302829" y="3549005"/>
            <a:ext cx="3505200" cy="461665"/>
          </a:xfrm>
          <a:prstGeom prst="rect">
            <a:avLst/>
          </a:prstGeom>
          <a:noFill/>
        </p:spPr>
        <p:txBody>
          <a:bodyPr wrap="square">
            <a:spAutoFit/>
          </a:bodyPr>
          <a:lstStyle/>
          <a:p>
            <a:r>
              <a:rPr lang="en-US" sz="2400" b="1" dirty="0">
                <a:solidFill>
                  <a:srgbClr val="FF0000"/>
                </a:solidFill>
                <a:effectLst/>
                <a:latin typeface="Calibri" panose="020F0502020204030204" pitchFamily="34" charset="0"/>
              </a:rPr>
              <a:t>training </a:t>
            </a:r>
            <a:endParaRPr lang="en-US" sz="2400" dirty="0">
              <a:effectLst/>
            </a:endParaRPr>
          </a:p>
        </p:txBody>
      </p:sp>
      <p:sp>
        <p:nvSpPr>
          <p:cNvPr id="12" name="TextBox 11">
            <a:extLst>
              <a:ext uri="{FF2B5EF4-FFF2-40B4-BE49-F238E27FC236}">
                <a16:creationId xmlns:a16="http://schemas.microsoft.com/office/drawing/2014/main" id="{05F11CC3-FE46-2F8E-3421-773A3761EB6D}"/>
              </a:ext>
            </a:extLst>
          </p:cNvPr>
          <p:cNvSpPr txBox="1"/>
          <p:nvPr/>
        </p:nvSpPr>
        <p:spPr>
          <a:xfrm>
            <a:off x="6351815" y="4675676"/>
            <a:ext cx="3505200" cy="461665"/>
          </a:xfrm>
          <a:prstGeom prst="rect">
            <a:avLst/>
          </a:prstGeom>
          <a:noFill/>
        </p:spPr>
        <p:txBody>
          <a:bodyPr wrap="square">
            <a:spAutoFit/>
          </a:bodyPr>
          <a:lstStyle/>
          <a:p>
            <a:r>
              <a:rPr lang="en-US" sz="2400" b="1" dirty="0">
                <a:solidFill>
                  <a:srgbClr val="0070C0"/>
                </a:solidFill>
                <a:effectLst/>
                <a:latin typeface="Calibri" panose="020F0502020204030204" pitchFamily="34" charset="0"/>
              </a:rPr>
              <a:t>testing</a:t>
            </a:r>
            <a:r>
              <a:rPr lang="en-US" sz="2400" b="1" dirty="0">
                <a:solidFill>
                  <a:srgbClr val="FF0000"/>
                </a:solidFill>
                <a:effectLst/>
                <a:latin typeface="Calibri" panose="020F0502020204030204" pitchFamily="34" charset="0"/>
              </a:rPr>
              <a:t> </a:t>
            </a:r>
            <a:endParaRPr lang="en-US" sz="2400" dirty="0">
              <a:effectLst/>
            </a:endParaRPr>
          </a:p>
        </p:txBody>
      </p:sp>
      <p:sp>
        <p:nvSpPr>
          <p:cNvPr id="13" name="TextBox 12">
            <a:extLst>
              <a:ext uri="{FF2B5EF4-FFF2-40B4-BE49-F238E27FC236}">
                <a16:creationId xmlns:a16="http://schemas.microsoft.com/office/drawing/2014/main" id="{E39A6D5D-B783-5850-506E-3E4346D710EF}"/>
              </a:ext>
            </a:extLst>
          </p:cNvPr>
          <p:cNvSpPr txBox="1"/>
          <p:nvPr/>
        </p:nvSpPr>
        <p:spPr>
          <a:xfrm>
            <a:off x="1415142" y="5231572"/>
            <a:ext cx="1017815" cy="461665"/>
          </a:xfrm>
          <a:prstGeom prst="rect">
            <a:avLst/>
          </a:prstGeom>
          <a:noFill/>
        </p:spPr>
        <p:txBody>
          <a:bodyPr wrap="square">
            <a:spAutoFit/>
          </a:bodyPr>
          <a:lstStyle/>
          <a:p>
            <a:r>
              <a:rPr lang="en-US" sz="2400" b="1" dirty="0">
                <a:solidFill>
                  <a:srgbClr val="FF0000"/>
                </a:solidFill>
                <a:effectLst/>
                <a:latin typeface="Calibri" panose="020F0502020204030204" pitchFamily="34" charset="0"/>
              </a:rPr>
              <a:t>data </a:t>
            </a:r>
            <a:endParaRPr lang="en-US" sz="2400" dirty="0">
              <a:effectLst/>
            </a:endParaRPr>
          </a:p>
        </p:txBody>
      </p:sp>
      <p:pic>
        <p:nvPicPr>
          <p:cNvPr id="15" name="Picture 14" descr="A red and white sign&#10;&#10;Description automatically generated with medium confidence">
            <a:extLst>
              <a:ext uri="{FF2B5EF4-FFF2-40B4-BE49-F238E27FC236}">
                <a16:creationId xmlns:a16="http://schemas.microsoft.com/office/drawing/2014/main" id="{0168056B-B8EA-385A-2F4C-D04C7BD9A1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5850" y="5809484"/>
            <a:ext cx="6743700" cy="9564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a:extLst>
              <a:ext uri="{FF2B5EF4-FFF2-40B4-BE49-F238E27FC236}">
                <a16:creationId xmlns:a16="http://schemas.microsoft.com/office/drawing/2014/main" id="{0DEAE18F-B291-FD41-987F-D65256827B2D}"/>
              </a:ext>
            </a:extLst>
          </p:cNvPr>
          <p:cNvSpPr>
            <a:spLocks noGrp="1" noChangeArrowheads="1"/>
          </p:cNvSpPr>
          <p:nvPr>
            <p:ph type="title"/>
          </p:nvPr>
        </p:nvSpPr>
        <p:spPr/>
        <p:txBody>
          <a:bodyPr/>
          <a:lstStyle/>
          <a:p>
            <a:pPr eaLnBrk="1" hangingPunct="1"/>
            <a:r>
              <a:rPr lang="en-US" altLang="en-US" dirty="0"/>
              <a:t>Overfitting</a:t>
            </a:r>
          </a:p>
        </p:txBody>
      </p:sp>
      <p:pic>
        <p:nvPicPr>
          <p:cNvPr id="3" name="Picture 2" descr="Graphical user interface, diagram, application&#10;&#10;Description automatically generated">
            <a:extLst>
              <a:ext uri="{FF2B5EF4-FFF2-40B4-BE49-F238E27FC236}">
                <a16:creationId xmlns:a16="http://schemas.microsoft.com/office/drawing/2014/main" id="{01EDFEF0-1736-66A9-E38C-DC97C5D7A3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529" y="562626"/>
            <a:ext cx="7772400" cy="573274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B6595-EC16-8C40-AA11-CA0A2B096183}"/>
              </a:ext>
            </a:extLst>
          </p:cNvPr>
          <p:cNvSpPr>
            <a:spLocks noGrp="1"/>
          </p:cNvSpPr>
          <p:nvPr>
            <p:ph type="title"/>
          </p:nvPr>
        </p:nvSpPr>
        <p:spPr>
          <a:xfrm>
            <a:off x="457200" y="274638"/>
            <a:ext cx="7924800" cy="1143000"/>
          </a:xfrm>
        </p:spPr>
        <p:txBody>
          <a:bodyPr/>
          <a:lstStyle/>
          <a:p>
            <a:r>
              <a:rPr lang="en-US" sz="3600" b="1" dirty="0">
                <a:solidFill>
                  <a:srgbClr val="0070C0"/>
                </a:solidFill>
              </a:rPr>
              <a:t>Biological inspiration </a:t>
            </a:r>
          </a:p>
        </p:txBody>
      </p:sp>
      <p:pic>
        <p:nvPicPr>
          <p:cNvPr id="5" name="Content Placeholder 4" descr="A picture containing text, vector graphics, screenshot, picture frame&#10;&#10;Description automatically generated">
            <a:extLst>
              <a:ext uri="{FF2B5EF4-FFF2-40B4-BE49-F238E27FC236}">
                <a16:creationId xmlns:a16="http://schemas.microsoft.com/office/drawing/2014/main" id="{BD296A82-CE1D-6490-636D-291943E6107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65816" y="0"/>
            <a:ext cx="2850969" cy="2057400"/>
          </a:xfrm>
        </p:spPr>
      </p:pic>
      <p:pic>
        <p:nvPicPr>
          <p:cNvPr id="7" name="Picture 6" descr="Diagram&#10;&#10;Description automatically generated">
            <a:extLst>
              <a:ext uri="{FF2B5EF4-FFF2-40B4-BE49-F238E27FC236}">
                <a16:creationId xmlns:a16="http://schemas.microsoft.com/office/drawing/2014/main" id="{473723ED-C2E7-37B1-718A-4844C1AD9D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2667000"/>
            <a:ext cx="7772400" cy="3313032"/>
          </a:xfrm>
          <a:prstGeom prst="rect">
            <a:avLst/>
          </a:prstGeom>
        </p:spPr>
      </p:pic>
    </p:spTree>
    <p:extLst>
      <p:ext uri="{BB962C8B-B14F-4D97-AF65-F5344CB8AC3E}">
        <p14:creationId xmlns:p14="http://schemas.microsoft.com/office/powerpoint/2010/main" val="999917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CE7D-10D5-9B45-BE5C-258C004870C4}"/>
              </a:ext>
            </a:extLst>
          </p:cNvPr>
          <p:cNvSpPr>
            <a:spLocks noGrp="1"/>
          </p:cNvSpPr>
          <p:nvPr>
            <p:ph type="title"/>
          </p:nvPr>
        </p:nvSpPr>
        <p:spPr/>
        <p:txBody>
          <a:bodyPr/>
          <a:lstStyle/>
          <a:p>
            <a:r>
              <a:rPr lang="en-US" dirty="0"/>
              <a:t>Basic Components of Biological Neurons </a:t>
            </a:r>
          </a:p>
        </p:txBody>
      </p:sp>
      <p:sp>
        <p:nvSpPr>
          <p:cNvPr id="3" name="Content Placeholder 2">
            <a:extLst>
              <a:ext uri="{FF2B5EF4-FFF2-40B4-BE49-F238E27FC236}">
                <a16:creationId xmlns:a16="http://schemas.microsoft.com/office/drawing/2014/main" id="{4D048898-9C7B-4C4D-BD06-A5658158B3B9}"/>
              </a:ext>
            </a:extLst>
          </p:cNvPr>
          <p:cNvSpPr>
            <a:spLocks noGrp="1"/>
          </p:cNvSpPr>
          <p:nvPr>
            <p:ph idx="1"/>
          </p:nvPr>
        </p:nvSpPr>
        <p:spPr/>
        <p:txBody>
          <a:bodyPr>
            <a:normAutofit/>
          </a:bodyPr>
          <a:lstStyle/>
          <a:p>
            <a:pPr>
              <a:buFont typeface="+mj-lt"/>
              <a:buAutoNum type="arabicPeriod"/>
            </a:pPr>
            <a:r>
              <a:rPr lang="en-US" sz="2000" dirty="0">
                <a:effectLst/>
                <a:latin typeface="Times"/>
              </a:rPr>
              <a:t>The majority of </a:t>
            </a:r>
            <a:r>
              <a:rPr lang="en-US" sz="2000" b="1" i="1" dirty="0">
                <a:solidFill>
                  <a:srgbClr val="0000FF"/>
                </a:solidFill>
                <a:effectLst/>
                <a:latin typeface="Times"/>
              </a:rPr>
              <a:t>neurons </a:t>
            </a:r>
            <a:r>
              <a:rPr lang="en-US" sz="2000" dirty="0">
                <a:effectLst/>
                <a:latin typeface="Times"/>
              </a:rPr>
              <a:t>encode their activations or outputs as a series of brief electrical pulses (i.e. spikes or action potentials). </a:t>
            </a:r>
          </a:p>
          <a:p>
            <a:pPr>
              <a:buFont typeface="+mj-lt"/>
              <a:buAutoNum type="arabicPeriod"/>
            </a:pPr>
            <a:r>
              <a:rPr lang="en-US" sz="2000" dirty="0">
                <a:effectLst/>
                <a:latin typeface="Times"/>
              </a:rPr>
              <a:t>The neuron’s </a:t>
            </a:r>
            <a:r>
              <a:rPr lang="en-US" sz="2000" b="1" i="1" dirty="0">
                <a:solidFill>
                  <a:srgbClr val="0000FF"/>
                </a:solidFill>
                <a:effectLst/>
                <a:latin typeface="Times"/>
              </a:rPr>
              <a:t>cell body (soma) </a:t>
            </a:r>
            <a:r>
              <a:rPr lang="en-US" sz="2000" dirty="0">
                <a:effectLst/>
                <a:latin typeface="Times"/>
              </a:rPr>
              <a:t>processes the incoming activations and converts them into output activations. </a:t>
            </a:r>
          </a:p>
          <a:p>
            <a:pPr>
              <a:buFont typeface="+mj-lt"/>
              <a:buAutoNum type="arabicPeriod"/>
            </a:pPr>
            <a:r>
              <a:rPr lang="en-US" sz="2000" dirty="0">
                <a:effectLst/>
                <a:latin typeface="Times"/>
              </a:rPr>
              <a:t>The neuron’s </a:t>
            </a:r>
            <a:r>
              <a:rPr lang="en-US" sz="2000" b="1" i="1" dirty="0">
                <a:solidFill>
                  <a:srgbClr val="0000FF"/>
                </a:solidFill>
                <a:effectLst/>
                <a:latin typeface="Times"/>
              </a:rPr>
              <a:t>nucleus </a:t>
            </a:r>
            <a:r>
              <a:rPr lang="en-US" sz="2000" dirty="0">
                <a:effectLst/>
                <a:latin typeface="Times"/>
              </a:rPr>
              <a:t>contains the genetic material in the form of DNA. This is the same as in most types of cells, not just neurons. </a:t>
            </a:r>
          </a:p>
          <a:p>
            <a:pPr>
              <a:buFont typeface="+mj-lt"/>
              <a:buAutoNum type="arabicPeriod"/>
            </a:pPr>
            <a:r>
              <a:rPr lang="en-US" sz="2000" b="1" i="1" dirty="0">
                <a:solidFill>
                  <a:srgbClr val="0000FF"/>
                </a:solidFill>
                <a:effectLst/>
                <a:latin typeface="Times"/>
              </a:rPr>
              <a:t>Dendrites </a:t>
            </a:r>
            <a:r>
              <a:rPr lang="en-US" sz="2000" dirty="0">
                <a:effectLst/>
                <a:latin typeface="Times"/>
              </a:rPr>
              <a:t>are </a:t>
            </a:r>
            <a:r>
              <a:rPr lang="en-US" sz="2000" dirty="0" err="1">
                <a:effectLst/>
                <a:latin typeface="Times"/>
              </a:rPr>
              <a:t>fibres</a:t>
            </a:r>
            <a:r>
              <a:rPr lang="en-US" sz="2000" dirty="0">
                <a:effectLst/>
                <a:latin typeface="Times"/>
              </a:rPr>
              <a:t> which emanate from the cell body and provide the receptive zones that receive activation from other neurons. </a:t>
            </a:r>
          </a:p>
          <a:p>
            <a:pPr>
              <a:buFont typeface="+mj-lt"/>
              <a:buAutoNum type="arabicPeriod"/>
            </a:pPr>
            <a:r>
              <a:rPr lang="en-US" sz="2000" b="1" i="1" dirty="0">
                <a:solidFill>
                  <a:srgbClr val="0000FF"/>
                </a:solidFill>
                <a:effectLst/>
                <a:latin typeface="Times"/>
              </a:rPr>
              <a:t>Axons </a:t>
            </a:r>
            <a:r>
              <a:rPr lang="en-US" sz="2000" dirty="0">
                <a:effectLst/>
                <a:latin typeface="Times"/>
              </a:rPr>
              <a:t>are </a:t>
            </a:r>
            <a:r>
              <a:rPr lang="en-US" sz="2000" dirty="0" err="1">
                <a:effectLst/>
                <a:latin typeface="Times"/>
              </a:rPr>
              <a:t>fibres</a:t>
            </a:r>
            <a:r>
              <a:rPr lang="en-US" sz="2000" dirty="0">
                <a:effectLst/>
                <a:latin typeface="Times"/>
              </a:rPr>
              <a:t> acting as transmission lines that send activation to other neurons. </a:t>
            </a:r>
          </a:p>
          <a:p>
            <a:pPr>
              <a:buFont typeface="+mj-lt"/>
              <a:buAutoNum type="arabicPeriod"/>
            </a:pPr>
            <a:r>
              <a:rPr lang="en-US" sz="2000" dirty="0">
                <a:effectLst/>
                <a:latin typeface="Times"/>
              </a:rPr>
              <a:t>The junctions that allow signal transmission between the axons and dendrites are called </a:t>
            </a:r>
            <a:r>
              <a:rPr lang="en-US" sz="2000" b="1" i="1" dirty="0">
                <a:solidFill>
                  <a:srgbClr val="0000FF"/>
                </a:solidFill>
                <a:effectLst/>
                <a:latin typeface="Times"/>
              </a:rPr>
              <a:t>synapses</a:t>
            </a:r>
            <a:r>
              <a:rPr lang="en-US" sz="2000" dirty="0">
                <a:effectLst/>
                <a:latin typeface="Times"/>
              </a:rPr>
              <a:t>. The process of transmission is by diffusion of chemicals called </a:t>
            </a:r>
            <a:r>
              <a:rPr lang="en-US" sz="2000" b="1" i="1" dirty="0">
                <a:solidFill>
                  <a:srgbClr val="0000FF"/>
                </a:solidFill>
                <a:effectLst/>
                <a:latin typeface="Times"/>
              </a:rPr>
              <a:t>neurotransmitters </a:t>
            </a:r>
            <a:r>
              <a:rPr lang="en-US" sz="2000" dirty="0">
                <a:effectLst/>
                <a:latin typeface="Times"/>
              </a:rPr>
              <a:t>across the synaptic cleft. </a:t>
            </a:r>
          </a:p>
        </p:txBody>
      </p:sp>
    </p:spTree>
    <p:extLst>
      <p:ext uri="{BB962C8B-B14F-4D97-AF65-F5344CB8AC3E}">
        <p14:creationId xmlns:p14="http://schemas.microsoft.com/office/powerpoint/2010/main" val="1045722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78ECC-58A3-7D47-9F2D-251BAF6D0D3E}"/>
              </a:ext>
            </a:extLst>
          </p:cNvPr>
          <p:cNvSpPr>
            <a:spLocks noGrp="1"/>
          </p:cNvSpPr>
          <p:nvPr>
            <p:ph type="title"/>
          </p:nvPr>
        </p:nvSpPr>
        <p:spPr/>
        <p:txBody>
          <a:bodyPr/>
          <a:lstStyle/>
          <a:p>
            <a:r>
              <a:rPr lang="en-US" dirty="0"/>
              <a:t>The Basic Artificial Neuron </a:t>
            </a:r>
          </a:p>
        </p:txBody>
      </p:sp>
      <p:pic>
        <p:nvPicPr>
          <p:cNvPr id="7" name="Content Placeholder 6" descr="Diagram&#10;&#10;Description automatically generated">
            <a:extLst>
              <a:ext uri="{FF2B5EF4-FFF2-40B4-BE49-F238E27FC236}">
                <a16:creationId xmlns:a16="http://schemas.microsoft.com/office/drawing/2014/main" id="{B204AC5B-BD3A-02FB-3678-4C1106C737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0" y="2400300"/>
            <a:ext cx="6705600" cy="3200400"/>
          </a:xfrm>
        </p:spPr>
      </p:pic>
    </p:spTree>
    <p:extLst>
      <p:ext uri="{BB962C8B-B14F-4D97-AF65-F5344CB8AC3E}">
        <p14:creationId xmlns:p14="http://schemas.microsoft.com/office/powerpoint/2010/main" val="279096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6" descr="Diagram&#10;&#10;Description automatically generated">
            <a:extLst>
              <a:ext uri="{FF2B5EF4-FFF2-40B4-BE49-F238E27FC236}">
                <a16:creationId xmlns:a16="http://schemas.microsoft.com/office/drawing/2014/main" id="{61DD4852-9C90-B2DE-F27D-36E6C9163925}"/>
              </a:ext>
            </a:extLst>
          </p:cNvPr>
          <p:cNvPicPr>
            <a:picLocks noChangeAspect="1"/>
          </p:cNvPicPr>
          <p:nvPr/>
        </p:nvPicPr>
        <p:blipFill rotWithShape="1">
          <a:blip r:embed="rId2">
            <a:extLst>
              <a:ext uri="{28A0092B-C50C-407E-A947-70E740481C1C}">
                <a14:useLocalDpi xmlns:a14="http://schemas.microsoft.com/office/drawing/2010/main" val="0"/>
              </a:ext>
            </a:extLst>
          </a:blip>
          <a:srcRect t="12037"/>
          <a:stretch/>
        </p:blipFill>
        <p:spPr>
          <a:xfrm>
            <a:off x="-152400" y="821627"/>
            <a:ext cx="8672512" cy="5568931"/>
          </a:xfrm>
          <a:prstGeom prst="rect">
            <a:avLst/>
          </a:prstGeom>
          <a:noFill/>
        </p:spPr>
      </p:pic>
      <p:sp>
        <p:nvSpPr>
          <p:cNvPr id="10" name="Content Placeholder 9">
            <a:extLst>
              <a:ext uri="{FF2B5EF4-FFF2-40B4-BE49-F238E27FC236}">
                <a16:creationId xmlns:a16="http://schemas.microsoft.com/office/drawing/2014/main" id="{ED1E7FDF-7962-E84D-0E9A-BDBE3070449C}"/>
              </a:ext>
            </a:extLst>
          </p:cNvPr>
          <p:cNvSpPr>
            <a:spLocks noGrp="1"/>
          </p:cNvSpPr>
          <p:nvPr>
            <p:ph idx="1"/>
          </p:nvPr>
        </p:nvSpPr>
        <p:spPr/>
        <p:txBody>
          <a:bodyPr/>
          <a:lstStyle/>
          <a:p>
            <a:endParaRPr lang="en-EG"/>
          </a:p>
        </p:txBody>
      </p:sp>
      <p:sp>
        <p:nvSpPr>
          <p:cNvPr id="13" name="TextBox 12">
            <a:extLst>
              <a:ext uri="{FF2B5EF4-FFF2-40B4-BE49-F238E27FC236}">
                <a16:creationId xmlns:a16="http://schemas.microsoft.com/office/drawing/2014/main" id="{85D91132-5FB3-F43B-C3E2-2E503F3B17D9}"/>
              </a:ext>
            </a:extLst>
          </p:cNvPr>
          <p:cNvSpPr txBox="1"/>
          <p:nvPr/>
        </p:nvSpPr>
        <p:spPr>
          <a:xfrm>
            <a:off x="609600" y="386443"/>
            <a:ext cx="4653642" cy="646331"/>
          </a:xfrm>
          <a:prstGeom prst="rect">
            <a:avLst/>
          </a:prstGeom>
          <a:noFill/>
        </p:spPr>
        <p:txBody>
          <a:bodyPr wrap="square">
            <a:spAutoFit/>
          </a:bodyPr>
          <a:lstStyle/>
          <a:p>
            <a:r>
              <a:rPr lang="en-US" sz="3600" b="1" dirty="0">
                <a:solidFill>
                  <a:srgbClr val="0070C0"/>
                </a:solidFill>
              </a:rPr>
              <a:t>Perceptron: A Neuron.. </a:t>
            </a:r>
            <a:endParaRPr lang="en-EG" sz="3600" dirty="0"/>
          </a:p>
        </p:txBody>
      </p:sp>
    </p:spTree>
    <p:extLst>
      <p:ext uri="{BB962C8B-B14F-4D97-AF65-F5344CB8AC3E}">
        <p14:creationId xmlns:p14="http://schemas.microsoft.com/office/powerpoint/2010/main" val="20370238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D2767-8CE7-9748-ADF8-1470DD52D7E6}"/>
              </a:ext>
            </a:extLst>
          </p:cNvPr>
          <p:cNvSpPr>
            <a:spLocks noGrp="1"/>
          </p:cNvSpPr>
          <p:nvPr>
            <p:ph type="title"/>
          </p:nvPr>
        </p:nvSpPr>
        <p:spPr/>
        <p:txBody>
          <a:bodyPr/>
          <a:lstStyle/>
          <a:p>
            <a:r>
              <a:rPr lang="en-US" sz="4800" b="1" dirty="0">
                <a:solidFill>
                  <a:srgbClr val="0070C0"/>
                </a:solidFill>
              </a:rPr>
              <a:t>Learning?</a:t>
            </a:r>
            <a:endParaRPr lang="en-US" dirty="0"/>
          </a:p>
        </p:txBody>
      </p:sp>
      <p:sp>
        <p:nvSpPr>
          <p:cNvPr id="4" name="Content Placeholder 3">
            <a:extLst>
              <a:ext uri="{FF2B5EF4-FFF2-40B4-BE49-F238E27FC236}">
                <a16:creationId xmlns:a16="http://schemas.microsoft.com/office/drawing/2014/main" id="{D17FC343-4CA6-368A-2C40-F5E945DBBBC1}"/>
              </a:ext>
            </a:extLst>
          </p:cNvPr>
          <p:cNvSpPr>
            <a:spLocks noGrp="1"/>
          </p:cNvSpPr>
          <p:nvPr>
            <p:ph idx="1"/>
          </p:nvPr>
        </p:nvSpPr>
        <p:spPr/>
        <p:txBody>
          <a:bodyPr>
            <a:normAutofit/>
          </a:bodyPr>
          <a:lstStyle/>
          <a:p>
            <a:r>
              <a:rPr lang="en-US" sz="2800" b="1" dirty="0">
                <a:solidFill>
                  <a:srgbClr val="FF0000"/>
                </a:solidFill>
                <a:effectLst/>
                <a:latin typeface="Calibri" panose="020F0502020204030204" pitchFamily="34" charset="0"/>
              </a:rPr>
              <a:t>Model: </a:t>
            </a:r>
            <a:r>
              <a:rPr lang="en-US" sz="2800" dirty="0">
                <a:effectLst/>
                <a:latin typeface="Calibri" panose="020F0502020204030204" pitchFamily="34" charset="0"/>
              </a:rPr>
              <a:t>The set of weights.</a:t>
            </a:r>
          </a:p>
          <a:p>
            <a:endParaRPr lang="en-US" sz="2800" dirty="0">
              <a:latin typeface="Calibri" panose="020F0502020204030204" pitchFamily="34" charset="0"/>
            </a:endParaRPr>
          </a:p>
          <a:p>
            <a:r>
              <a:rPr lang="en-US" sz="2800" b="1" dirty="0">
                <a:solidFill>
                  <a:srgbClr val="FF0000"/>
                </a:solidFill>
                <a:effectLst/>
                <a:latin typeface="Calibri" panose="020F0502020204030204" pitchFamily="34" charset="0"/>
              </a:rPr>
              <a:t>Training: </a:t>
            </a:r>
            <a:r>
              <a:rPr lang="en-US" sz="2800" dirty="0">
                <a:effectLst/>
                <a:latin typeface="Calibri" panose="020F0502020204030204" pitchFamily="34" charset="0"/>
              </a:rPr>
              <a:t>Finding weights so that the “training” error is </a:t>
            </a:r>
            <a:r>
              <a:rPr lang="en-US" sz="2800" b="1" i="1" dirty="0">
                <a:effectLst/>
                <a:latin typeface="Calibri" panose="020F0502020204030204" pitchFamily="34" charset="0"/>
              </a:rPr>
              <a:t>minimized</a:t>
            </a:r>
            <a:r>
              <a:rPr lang="en-US" sz="2800" dirty="0">
                <a:effectLst/>
                <a:latin typeface="Calibri" panose="020F0502020204030204" pitchFamily="34" charset="0"/>
              </a:rPr>
              <a:t>.</a:t>
            </a:r>
            <a:br>
              <a:rPr lang="en-US" sz="2800" dirty="0">
                <a:effectLst/>
                <a:latin typeface="Calibri" panose="020F0502020204030204" pitchFamily="34" charset="0"/>
              </a:rPr>
            </a:br>
            <a:endParaRPr lang="en-US" sz="3200" dirty="0">
              <a:effectLst/>
            </a:endParaRPr>
          </a:p>
        </p:txBody>
      </p:sp>
      <p:sp>
        <p:nvSpPr>
          <p:cNvPr id="7" name="TextBox 6">
            <a:extLst>
              <a:ext uri="{FF2B5EF4-FFF2-40B4-BE49-F238E27FC236}">
                <a16:creationId xmlns:a16="http://schemas.microsoft.com/office/drawing/2014/main" id="{FA39A51A-A30A-65D2-5FA6-436DED1874DC}"/>
              </a:ext>
            </a:extLst>
          </p:cNvPr>
          <p:cNvSpPr txBox="1"/>
          <p:nvPr/>
        </p:nvSpPr>
        <p:spPr>
          <a:xfrm>
            <a:off x="1371600" y="4648200"/>
            <a:ext cx="5638800" cy="707886"/>
          </a:xfrm>
          <a:prstGeom prst="rect">
            <a:avLst/>
          </a:prstGeom>
          <a:noFill/>
        </p:spPr>
        <p:txBody>
          <a:bodyPr wrap="square">
            <a:spAutoFit/>
          </a:bodyPr>
          <a:lstStyle/>
          <a:p>
            <a:pPr algn="ctr"/>
            <a:r>
              <a:rPr lang="en-US" sz="4000" b="1" dirty="0">
                <a:solidFill>
                  <a:srgbClr val="00AF4F"/>
                </a:solidFill>
                <a:effectLst/>
                <a:highlight>
                  <a:srgbClr val="FFFF00"/>
                </a:highlight>
                <a:latin typeface="Calibri" panose="020F0502020204030204" pitchFamily="34" charset="0"/>
              </a:rPr>
              <a:t>Optimization problem </a:t>
            </a:r>
            <a:endParaRPr lang="en-US" sz="4000" dirty="0">
              <a:effectLst/>
              <a:highlight>
                <a:srgbClr val="FFFF00"/>
              </a:highlight>
            </a:endParaRPr>
          </a:p>
        </p:txBody>
      </p:sp>
    </p:spTree>
    <p:extLst>
      <p:ext uri="{BB962C8B-B14F-4D97-AF65-F5344CB8AC3E}">
        <p14:creationId xmlns:p14="http://schemas.microsoft.com/office/powerpoint/2010/main" val="1059029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79784-F802-8F4B-A509-D6D2D5EB56E9}"/>
              </a:ext>
            </a:extLst>
          </p:cNvPr>
          <p:cNvSpPr>
            <a:spLocks noGrp="1"/>
          </p:cNvSpPr>
          <p:nvPr>
            <p:ph type="title"/>
          </p:nvPr>
        </p:nvSpPr>
        <p:spPr/>
        <p:txBody>
          <a:bodyPr/>
          <a:lstStyle/>
          <a:p>
            <a:r>
              <a:rPr lang="en-US" sz="4400" b="1" dirty="0">
                <a:solidFill>
                  <a:srgbClr val="0070C0"/>
                </a:solidFill>
              </a:rPr>
              <a:t>AAN</a:t>
            </a:r>
            <a:endParaRPr lang="en-US" dirty="0"/>
          </a:p>
        </p:txBody>
      </p:sp>
      <p:sp>
        <p:nvSpPr>
          <p:cNvPr id="4" name="Content Placeholder 3">
            <a:extLst>
              <a:ext uri="{FF2B5EF4-FFF2-40B4-BE49-F238E27FC236}">
                <a16:creationId xmlns:a16="http://schemas.microsoft.com/office/drawing/2014/main" id="{1025C62B-32A5-8EFC-DBB3-9924B9D39E62}"/>
              </a:ext>
            </a:extLst>
          </p:cNvPr>
          <p:cNvSpPr>
            <a:spLocks noGrp="1"/>
          </p:cNvSpPr>
          <p:nvPr>
            <p:ph idx="1"/>
          </p:nvPr>
        </p:nvSpPr>
        <p:spPr>
          <a:xfrm>
            <a:off x="457200" y="1600200"/>
            <a:ext cx="7620000" cy="5257800"/>
          </a:xfrm>
        </p:spPr>
        <p:txBody>
          <a:bodyPr>
            <a:normAutofit fontScale="92500"/>
          </a:bodyPr>
          <a:lstStyle/>
          <a:p>
            <a:r>
              <a:rPr lang="en-US" sz="2000" dirty="0">
                <a:effectLst/>
                <a:latin typeface="Times"/>
              </a:rPr>
              <a:t>The inputs into each neuron </a:t>
            </a:r>
            <a:r>
              <a:rPr lang="en-US" sz="2000" i="1" dirty="0">
                <a:effectLst/>
                <a:latin typeface="Times"/>
              </a:rPr>
              <a:t>j </a:t>
            </a:r>
            <a:r>
              <a:rPr lang="en-US" sz="2000" dirty="0">
                <a:effectLst/>
                <a:latin typeface="Times"/>
              </a:rPr>
              <a:t>are the outputs of each connected neuron </a:t>
            </a:r>
            <a:r>
              <a:rPr lang="en-US" sz="2000" i="1" dirty="0" err="1">
                <a:effectLst/>
                <a:latin typeface="Times"/>
              </a:rPr>
              <a:t>i</a:t>
            </a:r>
            <a:r>
              <a:rPr lang="en-US" sz="2000" i="1" dirty="0">
                <a:effectLst/>
                <a:latin typeface="Times"/>
              </a:rPr>
              <a:t> </a:t>
            </a:r>
            <a:r>
              <a:rPr lang="en-US" sz="2000" dirty="0">
                <a:effectLst/>
                <a:latin typeface="Times"/>
              </a:rPr>
              <a:t>multiplied by the corresponding connection strength/weight </a:t>
            </a:r>
            <a:r>
              <a:rPr lang="en-US" sz="2000" i="1" dirty="0" err="1">
                <a:effectLst/>
                <a:latin typeface="Times"/>
              </a:rPr>
              <a:t>wij</a:t>
            </a:r>
            <a:r>
              <a:rPr lang="en-US" sz="2000" dirty="0">
                <a:effectLst/>
                <a:latin typeface="Times"/>
              </a:rPr>
              <a:t>. Any pattern of connectivity is allowed, but one usually takes a simplified </a:t>
            </a:r>
            <a:r>
              <a:rPr lang="en-US" sz="2000" b="1" i="1" dirty="0">
                <a:solidFill>
                  <a:srgbClr val="0000FF"/>
                </a:solidFill>
                <a:effectLst/>
                <a:latin typeface="Times"/>
              </a:rPr>
              <a:t>architecture </a:t>
            </a:r>
            <a:r>
              <a:rPr lang="en-US" sz="2000" dirty="0">
                <a:effectLst/>
                <a:latin typeface="Times"/>
              </a:rPr>
              <a:t>(i.e. layout) for the network, e.g. two or three layers of neurons with full connectivity between layers and no connections within layers. The activations of the first layer are the network inputs. </a:t>
            </a:r>
          </a:p>
          <a:p>
            <a:endParaRPr lang="en-US" sz="2000" dirty="0">
              <a:latin typeface="Times"/>
            </a:endParaRPr>
          </a:p>
          <a:p>
            <a:endParaRPr lang="en-US" sz="2000" dirty="0">
              <a:latin typeface="Times"/>
            </a:endParaRPr>
          </a:p>
          <a:p>
            <a:endParaRPr lang="en-US" sz="2000" dirty="0">
              <a:latin typeface="Times"/>
            </a:endParaRPr>
          </a:p>
          <a:p>
            <a:endParaRPr lang="en-US" sz="2000" dirty="0">
              <a:latin typeface="Times"/>
            </a:endParaRPr>
          </a:p>
          <a:p>
            <a:endParaRPr lang="en-US" sz="2400" dirty="0"/>
          </a:p>
          <a:p>
            <a:endParaRPr lang="en-US" sz="2000" dirty="0">
              <a:effectLst/>
              <a:latin typeface="Times"/>
            </a:endParaRPr>
          </a:p>
          <a:p>
            <a:r>
              <a:rPr lang="en-US" sz="2000" dirty="0">
                <a:effectLst/>
                <a:latin typeface="Times"/>
              </a:rPr>
              <a:t>We usually start the network with random initial connection weights </a:t>
            </a:r>
            <a:r>
              <a:rPr lang="en-US" sz="2000" i="1" dirty="0" err="1">
                <a:effectLst/>
                <a:latin typeface="Times"/>
              </a:rPr>
              <a:t>wij</a:t>
            </a:r>
            <a:r>
              <a:rPr lang="en-US" sz="2000" i="1" dirty="0">
                <a:effectLst/>
                <a:latin typeface="Times"/>
              </a:rPr>
              <a:t> </a:t>
            </a:r>
            <a:r>
              <a:rPr lang="en-US" sz="2000" dirty="0">
                <a:effectLst/>
                <a:latin typeface="Times"/>
              </a:rPr>
              <a:t>and use a </a:t>
            </a:r>
            <a:r>
              <a:rPr lang="en-US" sz="2000" b="1" i="1" dirty="0">
                <a:solidFill>
                  <a:srgbClr val="0000FF"/>
                </a:solidFill>
                <a:effectLst/>
                <a:latin typeface="Times"/>
              </a:rPr>
              <a:t>training algorithm </a:t>
            </a:r>
            <a:r>
              <a:rPr lang="en-US" sz="2000" dirty="0">
                <a:effectLst/>
                <a:latin typeface="Times"/>
              </a:rPr>
              <a:t>to update them iteratively so that the correct outputs are produced for each input pattern in a set of </a:t>
            </a:r>
            <a:r>
              <a:rPr lang="en-US" sz="2000" b="1" i="1" dirty="0">
                <a:solidFill>
                  <a:srgbClr val="0000FF"/>
                </a:solidFill>
                <a:effectLst/>
                <a:latin typeface="Times"/>
              </a:rPr>
              <a:t>training data</a:t>
            </a:r>
            <a:r>
              <a:rPr lang="en-US" sz="2000" dirty="0">
                <a:effectLst/>
                <a:latin typeface="Times"/>
              </a:rPr>
              <a:t>. In this way the networks </a:t>
            </a:r>
            <a:r>
              <a:rPr lang="en-US" sz="2000" b="1" i="1" dirty="0">
                <a:solidFill>
                  <a:srgbClr val="0000FF"/>
                </a:solidFill>
                <a:effectLst/>
                <a:latin typeface="Times"/>
              </a:rPr>
              <a:t>learn </a:t>
            </a:r>
            <a:r>
              <a:rPr lang="en-US" sz="2000" dirty="0">
                <a:effectLst/>
                <a:latin typeface="Times"/>
              </a:rPr>
              <a:t>how to perform appropriately. </a:t>
            </a:r>
            <a:endParaRPr lang="en-US" sz="2400" dirty="0"/>
          </a:p>
        </p:txBody>
      </p:sp>
      <p:pic>
        <p:nvPicPr>
          <p:cNvPr id="7" name="Picture 6" descr="Text&#10;&#10;Description automatically generated with medium confidence">
            <a:extLst>
              <a:ext uri="{FF2B5EF4-FFF2-40B4-BE49-F238E27FC236}">
                <a16:creationId xmlns:a16="http://schemas.microsoft.com/office/drawing/2014/main" id="{100008D8-91F2-BC6D-2A66-F836314E00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3657600"/>
            <a:ext cx="7418614" cy="1776590"/>
          </a:xfrm>
          <a:prstGeom prst="rect">
            <a:avLst/>
          </a:prstGeom>
        </p:spPr>
      </p:pic>
    </p:spTree>
    <p:extLst>
      <p:ext uri="{BB962C8B-B14F-4D97-AF65-F5344CB8AC3E}">
        <p14:creationId xmlns:p14="http://schemas.microsoft.com/office/powerpoint/2010/main" val="14198086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a:extLst>
              <a:ext uri="{FF2B5EF4-FFF2-40B4-BE49-F238E27FC236}">
                <a16:creationId xmlns:a16="http://schemas.microsoft.com/office/drawing/2014/main" id="{50FA357B-C9DE-CD48-A6CD-215E93E0A395}"/>
              </a:ext>
            </a:extLst>
          </p:cNvPr>
          <p:cNvSpPr>
            <a:spLocks noGrp="1" noChangeArrowheads="1"/>
          </p:cNvSpPr>
          <p:nvPr>
            <p:ph type="title"/>
          </p:nvPr>
        </p:nvSpPr>
        <p:spPr>
          <a:xfrm>
            <a:off x="457200" y="528176"/>
            <a:ext cx="7620000" cy="1143000"/>
          </a:xfrm>
        </p:spPr>
        <p:txBody>
          <a:bodyPr anchor="ctr">
            <a:normAutofit/>
          </a:bodyPr>
          <a:lstStyle/>
          <a:p>
            <a:pPr eaLnBrk="1" hangingPunct="1"/>
            <a:r>
              <a:rPr lang="en-US" sz="4400" b="1" dirty="0">
                <a:solidFill>
                  <a:srgbClr val="0070C0"/>
                </a:solidFill>
              </a:rPr>
              <a:t>Perceptron is a linear model</a:t>
            </a:r>
            <a:endParaRPr lang="en-US" altLang="en-US" dirty="0"/>
          </a:p>
        </p:txBody>
      </p:sp>
      <p:pic>
        <p:nvPicPr>
          <p:cNvPr id="3" name="Picture 2" descr="Chart, scatter chart&#10;&#10;Description automatically generated">
            <a:extLst>
              <a:ext uri="{FF2B5EF4-FFF2-40B4-BE49-F238E27FC236}">
                <a16:creationId xmlns:a16="http://schemas.microsoft.com/office/drawing/2014/main" id="{0A1620AC-30DC-E55F-EBE4-C5AD341783E5}"/>
              </a:ext>
            </a:extLst>
          </p:cNvPr>
          <p:cNvPicPr>
            <a:picLocks noChangeAspect="1"/>
          </p:cNvPicPr>
          <p:nvPr/>
        </p:nvPicPr>
        <p:blipFill rotWithShape="1">
          <a:blip r:embed="rId2">
            <a:extLst>
              <a:ext uri="{28A0092B-C50C-407E-A947-70E740481C1C}">
                <a14:useLocalDpi xmlns:a14="http://schemas.microsoft.com/office/drawing/2010/main" val="0"/>
              </a:ext>
            </a:extLst>
          </a:blip>
          <a:srcRect t="13327"/>
          <a:stretch/>
        </p:blipFill>
        <p:spPr>
          <a:xfrm>
            <a:off x="152401" y="1890967"/>
            <a:ext cx="8259140" cy="4509833"/>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a:extLst>
              <a:ext uri="{FF2B5EF4-FFF2-40B4-BE49-F238E27FC236}">
                <a16:creationId xmlns:a16="http://schemas.microsoft.com/office/drawing/2014/main" id="{D453B4C4-2B22-E94C-BD77-91EEBD472207}"/>
              </a:ext>
            </a:extLst>
          </p:cNvPr>
          <p:cNvSpPr>
            <a:spLocks noGrp="1" noChangeArrowheads="1"/>
          </p:cNvSpPr>
          <p:nvPr>
            <p:ph type="title"/>
          </p:nvPr>
        </p:nvSpPr>
        <p:spPr/>
        <p:txBody>
          <a:bodyPr/>
          <a:lstStyle/>
          <a:p>
            <a:pPr eaLnBrk="1" hangingPunct="1"/>
            <a:r>
              <a:rPr lang="en-US" altLang="en-US"/>
              <a:t>Outline</a:t>
            </a:r>
          </a:p>
        </p:txBody>
      </p:sp>
      <p:sp>
        <p:nvSpPr>
          <p:cNvPr id="16386" name="Rectangle 3">
            <a:extLst>
              <a:ext uri="{FF2B5EF4-FFF2-40B4-BE49-F238E27FC236}">
                <a16:creationId xmlns:a16="http://schemas.microsoft.com/office/drawing/2014/main" id="{6AFA6153-8088-184F-844C-0304FD80FF2D}"/>
              </a:ext>
            </a:extLst>
          </p:cNvPr>
          <p:cNvSpPr>
            <a:spLocks noGrp="1" noChangeArrowheads="1"/>
          </p:cNvSpPr>
          <p:nvPr>
            <p:ph type="body" idx="1"/>
          </p:nvPr>
        </p:nvSpPr>
        <p:spPr/>
        <p:txBody>
          <a:bodyPr/>
          <a:lstStyle/>
          <a:p>
            <a:pPr>
              <a:buFont typeface="+mj-lt"/>
              <a:buAutoNum type="arabicPeriod"/>
            </a:pPr>
            <a:r>
              <a:rPr lang="en-US" sz="1800" dirty="0">
                <a:latin typeface="Calibri" panose="020F0502020204030204" pitchFamily="34" charset="0"/>
              </a:rPr>
              <a:t>How do Humans do Intelligent Things? </a:t>
            </a:r>
          </a:p>
          <a:p>
            <a:pPr>
              <a:buFont typeface="+mj-lt"/>
              <a:buAutoNum type="arabicPeriod"/>
            </a:pPr>
            <a:r>
              <a:rPr lang="en-US" sz="1800" dirty="0">
                <a:latin typeface="Calibri" panose="020F0502020204030204" pitchFamily="34" charset="0"/>
              </a:rPr>
              <a:t>What is Machine Learning?</a:t>
            </a:r>
            <a:br>
              <a:rPr lang="en-US" sz="1800" dirty="0">
                <a:latin typeface="Calibri" panose="020F0502020204030204" pitchFamily="34" charset="0"/>
              </a:rPr>
            </a:br>
            <a:r>
              <a:rPr lang="en-US" sz="1800" dirty="0">
                <a:latin typeface="Calibri" panose="020F0502020204030204" pitchFamily="34" charset="0"/>
              </a:rPr>
              <a:t>• What can Machine Learning do?</a:t>
            </a:r>
            <a:br>
              <a:rPr lang="en-US" sz="1800" dirty="0">
                <a:latin typeface="Calibri" panose="020F0502020204030204" pitchFamily="34" charset="0"/>
              </a:rPr>
            </a:br>
            <a:r>
              <a:rPr lang="en-US" sz="1800" dirty="0">
                <a:latin typeface="Calibri" panose="020F0502020204030204" pitchFamily="34" charset="0"/>
              </a:rPr>
              <a:t>• What is learning?</a:t>
            </a:r>
            <a:br>
              <a:rPr lang="en-US" sz="1800" dirty="0">
                <a:latin typeface="Calibri" panose="020F0502020204030204" pitchFamily="34" charset="0"/>
              </a:rPr>
            </a:br>
            <a:r>
              <a:rPr lang="en-US" sz="1800" dirty="0">
                <a:latin typeface="Calibri" panose="020F0502020204030204" pitchFamily="34" charset="0"/>
              </a:rPr>
              <a:t>• What types of Machine Learning exist </a:t>
            </a:r>
          </a:p>
          <a:p>
            <a:pPr>
              <a:buFont typeface="+mj-lt"/>
              <a:buAutoNum type="arabicPeriod"/>
            </a:pPr>
            <a:r>
              <a:rPr lang="en-US" sz="1800" dirty="0">
                <a:latin typeface="Calibri" panose="020F0502020204030204" pitchFamily="34" charset="0"/>
              </a:rPr>
              <a:t>Evaluation (Issues)</a:t>
            </a:r>
            <a:br>
              <a:rPr lang="en-US" sz="1800" dirty="0">
                <a:latin typeface="Calibri" panose="020F0502020204030204" pitchFamily="34" charset="0"/>
              </a:rPr>
            </a:br>
            <a:r>
              <a:rPr lang="en-US" sz="1800" dirty="0">
                <a:latin typeface="Calibri" panose="020F0502020204030204" pitchFamily="34" charset="0"/>
              </a:rPr>
              <a:t>• Introduction to Neural Networks</a:t>
            </a:r>
            <a:br>
              <a:rPr lang="en-US" sz="1800" dirty="0">
                <a:latin typeface="Calibri" panose="020F0502020204030204" pitchFamily="34" charset="0"/>
              </a:rPr>
            </a:br>
            <a:r>
              <a:rPr lang="en-US" sz="1800" dirty="0">
                <a:latin typeface="Calibri" panose="020F0502020204030204" pitchFamily="34" charset="0"/>
              </a:rPr>
              <a:t>• ML in reality (pipeline)</a:t>
            </a:r>
            <a:br>
              <a:rPr lang="en-US" sz="1800" dirty="0">
                <a:latin typeface="Calibri" panose="020F0502020204030204" pitchFamily="34" charset="0"/>
              </a:rPr>
            </a:br>
            <a:r>
              <a:rPr lang="en-US" sz="1800" dirty="0">
                <a:latin typeface="Calibri" panose="020F0502020204030204" pitchFamily="34" charset="0"/>
              </a:rPr>
              <a:t>• AI, ML, and DL?</a:t>
            </a:r>
          </a:p>
          <a:p>
            <a:pPr>
              <a:buFont typeface="+mj-lt"/>
              <a:buAutoNum type="arabicPeriod"/>
            </a:pPr>
            <a:r>
              <a:rPr lang="en-US" sz="1800" dirty="0">
                <a:latin typeface="Calibri" panose="020F0502020204030204" pitchFamily="34" charset="0"/>
              </a:rPr>
              <a:t>Some Current Artificial Neural Networks Applications </a:t>
            </a:r>
          </a:p>
          <a:p>
            <a:pPr>
              <a:buFont typeface="+mj-lt"/>
              <a:buAutoNum type="arabicPeriod"/>
            </a:pPr>
            <a:r>
              <a:rPr lang="en-US" sz="1800" dirty="0">
                <a:latin typeface="Calibri" panose="020F0502020204030204" pitchFamily="34" charset="0"/>
              </a:rPr>
              <a:t>Limitations of Artificial Neural Network Systems </a:t>
            </a:r>
          </a:p>
          <a:p>
            <a:pPr>
              <a:buFont typeface="+mj-lt"/>
              <a:buAutoNum type="arabicPeriod"/>
            </a:pPr>
            <a:r>
              <a:rPr lang="en-US" sz="1800" dirty="0">
                <a:latin typeface="Calibri" panose="020F0502020204030204" pitchFamily="34" charset="0"/>
              </a:rPr>
              <a:t>Resources</a:t>
            </a:r>
          </a:p>
          <a:p>
            <a:pPr eaLnBrk="1" hangingPunct="1"/>
            <a:endParaRPr lang="en-US" altLang="en-US" dirty="0"/>
          </a:p>
        </p:txBody>
      </p:sp>
      <p:sp>
        <p:nvSpPr>
          <p:cNvPr id="3" name="TextBox 2">
            <a:extLst>
              <a:ext uri="{FF2B5EF4-FFF2-40B4-BE49-F238E27FC236}">
                <a16:creationId xmlns:a16="http://schemas.microsoft.com/office/drawing/2014/main" id="{865B3A3A-8DBF-3E53-6EC5-7CAC955EE4EB}"/>
              </a:ext>
            </a:extLst>
          </p:cNvPr>
          <p:cNvSpPr txBox="1"/>
          <p:nvPr/>
        </p:nvSpPr>
        <p:spPr>
          <a:xfrm>
            <a:off x="2133600" y="5562600"/>
            <a:ext cx="4572000" cy="1107996"/>
          </a:xfrm>
          <a:prstGeom prst="rect">
            <a:avLst/>
          </a:prstGeom>
          <a:noFill/>
        </p:spPr>
        <p:txBody>
          <a:bodyPr wrap="square">
            <a:spAutoFit/>
          </a:bodyPr>
          <a:lstStyle/>
          <a:p>
            <a:r>
              <a:rPr lang="en-US" sz="1600" b="1" dirty="0">
                <a:effectLst/>
                <a:latin typeface="Calibri" panose="020F0502020204030204" pitchFamily="34" charset="0"/>
              </a:rPr>
              <a:t>Inspired from:</a:t>
            </a:r>
          </a:p>
          <a:p>
            <a:pPr marL="285750" indent="-285750">
              <a:buFont typeface="Arial" panose="020B0604020202020204" pitchFamily="34" charset="0"/>
              <a:buChar char="•"/>
            </a:pPr>
            <a:r>
              <a:rPr lang="en-US" sz="1600" b="1" dirty="0">
                <a:latin typeface="Calibri" panose="020F0502020204030204" pitchFamily="34" charset="0"/>
              </a:rPr>
              <a:t>Machine Learning </a:t>
            </a:r>
            <a:r>
              <a:rPr lang="en-US" sz="1600" b="1" dirty="0">
                <a:effectLst/>
                <a:latin typeface="Calibri" panose="020F0502020204030204" pitchFamily="34" charset="0"/>
              </a:rPr>
              <a:t>101, Tamer </a:t>
            </a:r>
            <a:r>
              <a:rPr lang="en-US" sz="1600" b="1" dirty="0" err="1">
                <a:effectLst/>
                <a:latin typeface="Calibri" panose="020F0502020204030204" pitchFamily="34" charset="0"/>
              </a:rPr>
              <a:t>Elsayed</a:t>
            </a:r>
            <a:r>
              <a:rPr lang="en-US" sz="1600" b="1" dirty="0">
                <a:effectLst/>
                <a:latin typeface="Calibri" panose="020F0502020204030204" pitchFamily="34" charset="0"/>
              </a:rPr>
              <a:t> </a:t>
            </a:r>
          </a:p>
          <a:p>
            <a:pPr marL="285750" indent="-285750">
              <a:buFont typeface="Arial" panose="020B0604020202020204" pitchFamily="34" charset="0"/>
              <a:buChar char="•"/>
            </a:pPr>
            <a:r>
              <a:rPr lang="en-US" sz="1600" b="1" dirty="0">
                <a:latin typeface="Calibri" panose="020F0502020204030204" pitchFamily="34" charset="0"/>
              </a:rPr>
              <a:t>AI Modern approach, </a:t>
            </a:r>
            <a:r>
              <a:rPr lang="en-US" sz="1800" dirty="0">
                <a:solidFill>
                  <a:srgbClr val="0000FF"/>
                </a:solidFill>
                <a:effectLst/>
                <a:latin typeface="Times"/>
              </a:rPr>
              <a:t>John A. </a:t>
            </a:r>
            <a:r>
              <a:rPr lang="en-US" sz="1800" dirty="0" err="1">
                <a:solidFill>
                  <a:srgbClr val="0000FF"/>
                </a:solidFill>
                <a:effectLst/>
                <a:latin typeface="Times"/>
              </a:rPr>
              <a:t>Bullinaria</a:t>
            </a:r>
            <a:r>
              <a:rPr lang="en-US" sz="1800" dirty="0">
                <a:solidFill>
                  <a:srgbClr val="0000FF"/>
                </a:solidFill>
                <a:effectLst/>
                <a:latin typeface="Times"/>
              </a:rPr>
              <a:t> </a:t>
            </a:r>
            <a:endParaRPr lang="en-US" sz="1600" dirty="0"/>
          </a:p>
          <a:p>
            <a:pPr marL="285750" indent="-285750">
              <a:buFont typeface="Arial" panose="020B0604020202020204" pitchFamily="34" charset="0"/>
              <a:buChar char="•"/>
            </a:pPr>
            <a:endParaRPr lang="en-US" sz="1600" dirty="0">
              <a:effectLs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D00F5-0570-942E-ECB0-BFEBB273FFDA}"/>
              </a:ext>
            </a:extLst>
          </p:cNvPr>
          <p:cNvSpPr>
            <a:spLocks noGrp="1"/>
          </p:cNvSpPr>
          <p:nvPr>
            <p:ph type="title"/>
          </p:nvPr>
        </p:nvSpPr>
        <p:spPr/>
        <p:txBody>
          <a:bodyPr/>
          <a:lstStyle/>
          <a:p>
            <a:endParaRPr lang="en-EG"/>
          </a:p>
        </p:txBody>
      </p:sp>
      <p:sp>
        <p:nvSpPr>
          <p:cNvPr id="3" name="Content Placeholder 2">
            <a:extLst>
              <a:ext uri="{FF2B5EF4-FFF2-40B4-BE49-F238E27FC236}">
                <a16:creationId xmlns:a16="http://schemas.microsoft.com/office/drawing/2014/main" id="{A826C367-180D-3632-B885-E91D18B6D62A}"/>
              </a:ext>
            </a:extLst>
          </p:cNvPr>
          <p:cNvSpPr>
            <a:spLocks noGrp="1"/>
          </p:cNvSpPr>
          <p:nvPr>
            <p:ph idx="1"/>
          </p:nvPr>
        </p:nvSpPr>
        <p:spPr/>
        <p:txBody>
          <a:bodyPr/>
          <a:lstStyle/>
          <a:p>
            <a:endParaRPr lang="en-EG" dirty="0"/>
          </a:p>
        </p:txBody>
      </p:sp>
      <p:pic>
        <p:nvPicPr>
          <p:cNvPr id="4" name="Picture 3">
            <a:extLst>
              <a:ext uri="{FF2B5EF4-FFF2-40B4-BE49-F238E27FC236}">
                <a16:creationId xmlns:a16="http://schemas.microsoft.com/office/drawing/2014/main" id="{D1CA4E3F-D475-FC78-25A3-67780A816EF7}"/>
              </a:ext>
            </a:extLst>
          </p:cNvPr>
          <p:cNvPicPr>
            <a:picLocks noChangeAspect="1"/>
          </p:cNvPicPr>
          <p:nvPr/>
        </p:nvPicPr>
        <p:blipFill>
          <a:blip r:embed="rId2"/>
          <a:stretch>
            <a:fillRect/>
          </a:stretch>
        </p:blipFill>
        <p:spPr>
          <a:xfrm>
            <a:off x="375458" y="274638"/>
            <a:ext cx="8092016" cy="6069012"/>
          </a:xfrm>
          <a:prstGeom prst="rect">
            <a:avLst/>
          </a:prstGeom>
        </p:spPr>
      </p:pic>
    </p:spTree>
    <p:extLst>
      <p:ext uri="{BB962C8B-B14F-4D97-AF65-F5344CB8AC3E}">
        <p14:creationId xmlns:p14="http://schemas.microsoft.com/office/powerpoint/2010/main" val="8530810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D00F5-0570-942E-ECB0-BFEBB273FFDA}"/>
              </a:ext>
            </a:extLst>
          </p:cNvPr>
          <p:cNvSpPr>
            <a:spLocks noGrp="1"/>
          </p:cNvSpPr>
          <p:nvPr>
            <p:ph type="title"/>
          </p:nvPr>
        </p:nvSpPr>
        <p:spPr/>
        <p:txBody>
          <a:bodyPr/>
          <a:lstStyle/>
          <a:p>
            <a:endParaRPr lang="en-EG"/>
          </a:p>
        </p:txBody>
      </p:sp>
      <p:sp>
        <p:nvSpPr>
          <p:cNvPr id="3" name="Content Placeholder 2">
            <a:extLst>
              <a:ext uri="{FF2B5EF4-FFF2-40B4-BE49-F238E27FC236}">
                <a16:creationId xmlns:a16="http://schemas.microsoft.com/office/drawing/2014/main" id="{A826C367-180D-3632-B885-E91D18B6D62A}"/>
              </a:ext>
            </a:extLst>
          </p:cNvPr>
          <p:cNvSpPr>
            <a:spLocks noGrp="1"/>
          </p:cNvSpPr>
          <p:nvPr>
            <p:ph idx="1"/>
          </p:nvPr>
        </p:nvSpPr>
        <p:spPr/>
        <p:txBody>
          <a:bodyPr/>
          <a:lstStyle/>
          <a:p>
            <a:endParaRPr lang="en-EG" dirty="0"/>
          </a:p>
        </p:txBody>
      </p:sp>
      <p:pic>
        <p:nvPicPr>
          <p:cNvPr id="5" name="Picture 4">
            <a:extLst>
              <a:ext uri="{FF2B5EF4-FFF2-40B4-BE49-F238E27FC236}">
                <a16:creationId xmlns:a16="http://schemas.microsoft.com/office/drawing/2014/main" id="{7AB2A17E-5A4A-2726-4D75-CE0213431278}"/>
              </a:ext>
            </a:extLst>
          </p:cNvPr>
          <p:cNvPicPr>
            <a:picLocks noChangeAspect="1"/>
          </p:cNvPicPr>
          <p:nvPr/>
        </p:nvPicPr>
        <p:blipFill>
          <a:blip r:embed="rId2"/>
          <a:stretch>
            <a:fillRect/>
          </a:stretch>
        </p:blipFill>
        <p:spPr>
          <a:xfrm>
            <a:off x="366184" y="274638"/>
            <a:ext cx="8092016" cy="6069012"/>
          </a:xfrm>
          <a:prstGeom prst="rect">
            <a:avLst/>
          </a:prstGeom>
        </p:spPr>
      </p:pic>
    </p:spTree>
    <p:extLst>
      <p:ext uri="{BB962C8B-B14F-4D97-AF65-F5344CB8AC3E}">
        <p14:creationId xmlns:p14="http://schemas.microsoft.com/office/powerpoint/2010/main" val="18489924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86616-9620-C787-F916-28263A27FCD9}"/>
              </a:ext>
            </a:extLst>
          </p:cNvPr>
          <p:cNvSpPr>
            <a:spLocks noGrp="1"/>
          </p:cNvSpPr>
          <p:nvPr>
            <p:ph type="title"/>
          </p:nvPr>
        </p:nvSpPr>
        <p:spPr/>
        <p:txBody>
          <a:bodyPr/>
          <a:lstStyle/>
          <a:p>
            <a:r>
              <a:rPr lang="en-EG" dirty="0"/>
              <a:t>Neural Networks</a:t>
            </a:r>
          </a:p>
        </p:txBody>
      </p:sp>
      <p:sp>
        <p:nvSpPr>
          <p:cNvPr id="3" name="Content Placeholder 2">
            <a:extLst>
              <a:ext uri="{FF2B5EF4-FFF2-40B4-BE49-F238E27FC236}">
                <a16:creationId xmlns:a16="http://schemas.microsoft.com/office/drawing/2014/main" id="{84056A31-FE6B-F09F-4C4D-1986432E23B6}"/>
              </a:ext>
            </a:extLst>
          </p:cNvPr>
          <p:cNvSpPr>
            <a:spLocks noGrp="1"/>
          </p:cNvSpPr>
          <p:nvPr>
            <p:ph idx="1"/>
          </p:nvPr>
        </p:nvSpPr>
        <p:spPr/>
        <p:txBody>
          <a:bodyPr>
            <a:normAutofit lnSpcReduction="10000"/>
          </a:bodyPr>
          <a:lstStyle/>
          <a:p>
            <a:r>
              <a:rPr lang="en-US" sz="3600" dirty="0">
                <a:effectLst/>
                <a:latin typeface="Calibri" panose="020F0502020204030204" pitchFamily="34" charset="0"/>
              </a:rPr>
              <a:t>Combination of </a:t>
            </a:r>
            <a:r>
              <a:rPr lang="en-US" sz="3600" b="1" dirty="0">
                <a:solidFill>
                  <a:srgbClr val="FF0000"/>
                </a:solidFill>
                <a:effectLst/>
                <a:latin typeface="Calibri" panose="020F0502020204030204" pitchFamily="34" charset="0"/>
              </a:rPr>
              <a:t>multiple </a:t>
            </a:r>
            <a:r>
              <a:rPr lang="en-US" sz="3600" b="1" dirty="0" err="1">
                <a:solidFill>
                  <a:srgbClr val="FF0000"/>
                </a:solidFill>
                <a:effectLst/>
                <a:latin typeface="Calibri" panose="020F0502020204030204" pitchFamily="34" charset="0"/>
              </a:rPr>
              <a:t>perceptrons</a:t>
            </a:r>
            <a:r>
              <a:rPr lang="en-US" sz="3600" b="1" dirty="0">
                <a:solidFill>
                  <a:srgbClr val="FF0000"/>
                </a:solidFill>
                <a:effectLst/>
                <a:latin typeface="Calibri" panose="020F0502020204030204" pitchFamily="34" charset="0"/>
              </a:rPr>
              <a:t> </a:t>
            </a:r>
            <a:r>
              <a:rPr lang="en-US" sz="3600" dirty="0">
                <a:effectLst/>
                <a:latin typeface="Calibri" panose="020F0502020204030204" pitchFamily="34" charset="0"/>
              </a:rPr>
              <a:t>− Multilayer Perceptron (MLP) </a:t>
            </a:r>
          </a:p>
          <a:p>
            <a:endParaRPr lang="en-US" sz="4000" dirty="0">
              <a:effectLst/>
            </a:endParaRPr>
          </a:p>
          <a:p>
            <a:r>
              <a:rPr lang="en-US" sz="3600" b="1" dirty="0">
                <a:solidFill>
                  <a:srgbClr val="FF0000"/>
                </a:solidFill>
                <a:effectLst/>
                <a:latin typeface="Calibri" panose="020F0502020204030204" pitchFamily="34" charset="0"/>
              </a:rPr>
              <a:t>Outputs </a:t>
            </a:r>
            <a:r>
              <a:rPr lang="en-US" sz="3600" dirty="0">
                <a:effectLst/>
                <a:latin typeface="Calibri" panose="020F0502020204030204" pitchFamily="34" charset="0"/>
              </a:rPr>
              <a:t>of some neurons become </a:t>
            </a:r>
            <a:r>
              <a:rPr lang="en-US" sz="3600" b="1" dirty="0">
                <a:solidFill>
                  <a:srgbClr val="FF0000"/>
                </a:solidFill>
                <a:effectLst/>
                <a:latin typeface="Calibri" panose="020F0502020204030204" pitchFamily="34" charset="0"/>
              </a:rPr>
              <a:t>inputs </a:t>
            </a:r>
            <a:r>
              <a:rPr lang="en-US" sz="3600" dirty="0">
                <a:effectLst/>
                <a:latin typeface="Calibri" panose="020F0502020204030204" pitchFamily="34" charset="0"/>
              </a:rPr>
              <a:t>to other neurons. </a:t>
            </a:r>
          </a:p>
          <a:p>
            <a:endParaRPr lang="en-US" sz="4000" dirty="0">
              <a:effectLst/>
            </a:endParaRPr>
          </a:p>
          <a:p>
            <a:r>
              <a:rPr lang="en-US" sz="3600" dirty="0">
                <a:effectLst/>
                <a:latin typeface="Calibri" panose="020F0502020204030204" pitchFamily="34" charset="0"/>
              </a:rPr>
              <a:t>Often organized into distinct </a:t>
            </a:r>
            <a:r>
              <a:rPr lang="en-US" sz="3600" b="1" dirty="0">
                <a:solidFill>
                  <a:srgbClr val="FF0000"/>
                </a:solidFill>
                <a:effectLst/>
                <a:latin typeface="Calibri" panose="020F0502020204030204" pitchFamily="34" charset="0"/>
              </a:rPr>
              <a:t>layers </a:t>
            </a:r>
            <a:r>
              <a:rPr lang="en-US" sz="3600" dirty="0">
                <a:effectLst/>
                <a:latin typeface="Calibri" panose="020F0502020204030204" pitchFamily="34" charset="0"/>
              </a:rPr>
              <a:t>of neurons. </a:t>
            </a:r>
            <a:endParaRPr lang="en-US" sz="4000" dirty="0">
              <a:effectLst/>
            </a:endParaRPr>
          </a:p>
          <a:p>
            <a:endParaRPr lang="en-EG" sz="4000" dirty="0"/>
          </a:p>
        </p:txBody>
      </p:sp>
    </p:spTree>
    <p:extLst>
      <p:ext uri="{BB962C8B-B14F-4D97-AF65-F5344CB8AC3E}">
        <p14:creationId xmlns:p14="http://schemas.microsoft.com/office/powerpoint/2010/main" val="31411274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3192-273C-776B-BF16-7F1095E96081}"/>
              </a:ext>
            </a:extLst>
          </p:cNvPr>
          <p:cNvSpPr>
            <a:spLocks noGrp="1"/>
          </p:cNvSpPr>
          <p:nvPr>
            <p:ph type="title"/>
          </p:nvPr>
        </p:nvSpPr>
        <p:spPr/>
        <p:txBody>
          <a:bodyPr/>
          <a:lstStyle/>
          <a:p>
            <a:endParaRPr lang="en-EG"/>
          </a:p>
        </p:txBody>
      </p:sp>
      <p:sp>
        <p:nvSpPr>
          <p:cNvPr id="3" name="Content Placeholder 2">
            <a:extLst>
              <a:ext uri="{FF2B5EF4-FFF2-40B4-BE49-F238E27FC236}">
                <a16:creationId xmlns:a16="http://schemas.microsoft.com/office/drawing/2014/main" id="{F8A86E2F-2FA1-6354-1CFE-EC23E91470C0}"/>
              </a:ext>
            </a:extLst>
          </p:cNvPr>
          <p:cNvSpPr>
            <a:spLocks noGrp="1"/>
          </p:cNvSpPr>
          <p:nvPr>
            <p:ph idx="1"/>
          </p:nvPr>
        </p:nvSpPr>
        <p:spPr/>
        <p:txBody>
          <a:bodyPr/>
          <a:lstStyle/>
          <a:p>
            <a:endParaRPr lang="en-EG"/>
          </a:p>
        </p:txBody>
      </p:sp>
      <p:pic>
        <p:nvPicPr>
          <p:cNvPr id="4" name="Picture 3">
            <a:extLst>
              <a:ext uri="{FF2B5EF4-FFF2-40B4-BE49-F238E27FC236}">
                <a16:creationId xmlns:a16="http://schemas.microsoft.com/office/drawing/2014/main" id="{F5676D7A-8CD7-F63B-5028-83A98A213173}"/>
              </a:ext>
            </a:extLst>
          </p:cNvPr>
          <p:cNvPicPr>
            <a:picLocks noChangeAspect="1"/>
          </p:cNvPicPr>
          <p:nvPr/>
        </p:nvPicPr>
        <p:blipFill>
          <a:blip r:embed="rId2"/>
          <a:stretch>
            <a:fillRect/>
          </a:stretch>
        </p:blipFill>
        <p:spPr>
          <a:xfrm>
            <a:off x="366184" y="274638"/>
            <a:ext cx="8092016" cy="6069012"/>
          </a:xfrm>
          <a:prstGeom prst="rect">
            <a:avLst/>
          </a:prstGeom>
        </p:spPr>
      </p:pic>
    </p:spTree>
    <p:extLst>
      <p:ext uri="{BB962C8B-B14F-4D97-AF65-F5344CB8AC3E}">
        <p14:creationId xmlns:p14="http://schemas.microsoft.com/office/powerpoint/2010/main" val="20038009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0625D-E72A-04B7-1B12-0314739E97BE}"/>
              </a:ext>
            </a:extLst>
          </p:cNvPr>
          <p:cNvSpPr>
            <a:spLocks noGrp="1"/>
          </p:cNvSpPr>
          <p:nvPr>
            <p:ph type="title"/>
          </p:nvPr>
        </p:nvSpPr>
        <p:spPr/>
        <p:txBody>
          <a:bodyPr/>
          <a:lstStyle/>
          <a:p>
            <a:endParaRPr lang="en-EG"/>
          </a:p>
        </p:txBody>
      </p:sp>
      <p:sp>
        <p:nvSpPr>
          <p:cNvPr id="3" name="Content Placeholder 2">
            <a:extLst>
              <a:ext uri="{FF2B5EF4-FFF2-40B4-BE49-F238E27FC236}">
                <a16:creationId xmlns:a16="http://schemas.microsoft.com/office/drawing/2014/main" id="{7678DC73-7529-2D01-C159-6624C88A8BB2}"/>
              </a:ext>
            </a:extLst>
          </p:cNvPr>
          <p:cNvSpPr>
            <a:spLocks noGrp="1"/>
          </p:cNvSpPr>
          <p:nvPr>
            <p:ph idx="1"/>
          </p:nvPr>
        </p:nvSpPr>
        <p:spPr/>
        <p:txBody>
          <a:bodyPr/>
          <a:lstStyle/>
          <a:p>
            <a:endParaRPr lang="en-EG"/>
          </a:p>
        </p:txBody>
      </p:sp>
      <p:pic>
        <p:nvPicPr>
          <p:cNvPr id="4" name="Picture 3">
            <a:extLst>
              <a:ext uri="{FF2B5EF4-FFF2-40B4-BE49-F238E27FC236}">
                <a16:creationId xmlns:a16="http://schemas.microsoft.com/office/drawing/2014/main" id="{AF193569-8BEE-ECD4-CD0F-F7FB3ED1E36D}"/>
              </a:ext>
            </a:extLst>
          </p:cNvPr>
          <p:cNvPicPr>
            <a:picLocks noChangeAspect="1"/>
          </p:cNvPicPr>
          <p:nvPr/>
        </p:nvPicPr>
        <p:blipFill>
          <a:blip r:embed="rId2"/>
          <a:stretch>
            <a:fillRect/>
          </a:stretch>
        </p:blipFill>
        <p:spPr>
          <a:xfrm>
            <a:off x="366184" y="274638"/>
            <a:ext cx="8092016" cy="6069012"/>
          </a:xfrm>
          <a:prstGeom prst="rect">
            <a:avLst/>
          </a:prstGeom>
        </p:spPr>
      </p:pic>
    </p:spTree>
    <p:extLst>
      <p:ext uri="{BB962C8B-B14F-4D97-AF65-F5344CB8AC3E}">
        <p14:creationId xmlns:p14="http://schemas.microsoft.com/office/powerpoint/2010/main" val="19043633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91F2C-8276-36FD-634F-4A4E3FCC0F7A}"/>
              </a:ext>
            </a:extLst>
          </p:cNvPr>
          <p:cNvSpPr>
            <a:spLocks noGrp="1"/>
          </p:cNvSpPr>
          <p:nvPr>
            <p:ph type="title"/>
          </p:nvPr>
        </p:nvSpPr>
        <p:spPr/>
        <p:txBody>
          <a:bodyPr/>
          <a:lstStyle/>
          <a:p>
            <a:endParaRPr lang="en-EG"/>
          </a:p>
        </p:txBody>
      </p:sp>
      <p:sp>
        <p:nvSpPr>
          <p:cNvPr id="3" name="Content Placeholder 2">
            <a:extLst>
              <a:ext uri="{FF2B5EF4-FFF2-40B4-BE49-F238E27FC236}">
                <a16:creationId xmlns:a16="http://schemas.microsoft.com/office/drawing/2014/main" id="{CFDF308A-F79B-D642-0FE8-86171DDACF53}"/>
              </a:ext>
            </a:extLst>
          </p:cNvPr>
          <p:cNvSpPr>
            <a:spLocks noGrp="1"/>
          </p:cNvSpPr>
          <p:nvPr>
            <p:ph idx="1"/>
          </p:nvPr>
        </p:nvSpPr>
        <p:spPr/>
        <p:txBody>
          <a:bodyPr/>
          <a:lstStyle/>
          <a:p>
            <a:endParaRPr lang="en-EG"/>
          </a:p>
        </p:txBody>
      </p:sp>
      <p:pic>
        <p:nvPicPr>
          <p:cNvPr id="4" name="Picture 3">
            <a:extLst>
              <a:ext uri="{FF2B5EF4-FFF2-40B4-BE49-F238E27FC236}">
                <a16:creationId xmlns:a16="http://schemas.microsoft.com/office/drawing/2014/main" id="{B0E777BB-F883-AA18-C5E6-26F0CFCBB04B}"/>
              </a:ext>
            </a:extLst>
          </p:cNvPr>
          <p:cNvPicPr>
            <a:picLocks noChangeAspect="1"/>
          </p:cNvPicPr>
          <p:nvPr/>
        </p:nvPicPr>
        <p:blipFill>
          <a:blip r:embed="rId2"/>
          <a:stretch>
            <a:fillRect/>
          </a:stretch>
        </p:blipFill>
        <p:spPr>
          <a:xfrm>
            <a:off x="24938" y="258415"/>
            <a:ext cx="8433262" cy="6324947"/>
          </a:xfrm>
          <a:prstGeom prst="rect">
            <a:avLst/>
          </a:prstGeom>
        </p:spPr>
      </p:pic>
    </p:spTree>
    <p:extLst>
      <p:ext uri="{BB962C8B-B14F-4D97-AF65-F5344CB8AC3E}">
        <p14:creationId xmlns:p14="http://schemas.microsoft.com/office/powerpoint/2010/main" val="7292760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E7D56-B38C-B0A3-E9E1-E4C3D2A6B27B}"/>
              </a:ext>
            </a:extLst>
          </p:cNvPr>
          <p:cNvSpPr>
            <a:spLocks noGrp="1"/>
          </p:cNvSpPr>
          <p:nvPr>
            <p:ph type="title"/>
          </p:nvPr>
        </p:nvSpPr>
        <p:spPr/>
        <p:txBody>
          <a:bodyPr/>
          <a:lstStyle/>
          <a:p>
            <a:endParaRPr lang="en-EG"/>
          </a:p>
        </p:txBody>
      </p:sp>
      <p:sp>
        <p:nvSpPr>
          <p:cNvPr id="3" name="Content Placeholder 2">
            <a:extLst>
              <a:ext uri="{FF2B5EF4-FFF2-40B4-BE49-F238E27FC236}">
                <a16:creationId xmlns:a16="http://schemas.microsoft.com/office/drawing/2014/main" id="{EEF0C7B6-3476-BB90-63F4-67A791EC05E2}"/>
              </a:ext>
            </a:extLst>
          </p:cNvPr>
          <p:cNvSpPr>
            <a:spLocks noGrp="1"/>
          </p:cNvSpPr>
          <p:nvPr>
            <p:ph idx="1"/>
          </p:nvPr>
        </p:nvSpPr>
        <p:spPr/>
        <p:txBody>
          <a:bodyPr/>
          <a:lstStyle/>
          <a:p>
            <a:endParaRPr lang="en-EG"/>
          </a:p>
        </p:txBody>
      </p:sp>
      <p:pic>
        <p:nvPicPr>
          <p:cNvPr id="4" name="Picture 3">
            <a:extLst>
              <a:ext uri="{FF2B5EF4-FFF2-40B4-BE49-F238E27FC236}">
                <a16:creationId xmlns:a16="http://schemas.microsoft.com/office/drawing/2014/main" id="{589D8B90-6C63-923C-8820-5FA0878C134A}"/>
              </a:ext>
            </a:extLst>
          </p:cNvPr>
          <p:cNvPicPr>
            <a:picLocks noChangeAspect="1"/>
          </p:cNvPicPr>
          <p:nvPr/>
        </p:nvPicPr>
        <p:blipFill>
          <a:blip r:embed="rId2"/>
          <a:stretch>
            <a:fillRect/>
          </a:stretch>
        </p:blipFill>
        <p:spPr>
          <a:xfrm>
            <a:off x="304800" y="228600"/>
            <a:ext cx="8153400" cy="6115050"/>
          </a:xfrm>
          <a:prstGeom prst="rect">
            <a:avLst/>
          </a:prstGeom>
        </p:spPr>
      </p:pic>
    </p:spTree>
    <p:extLst>
      <p:ext uri="{BB962C8B-B14F-4D97-AF65-F5344CB8AC3E}">
        <p14:creationId xmlns:p14="http://schemas.microsoft.com/office/powerpoint/2010/main" val="190815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09340-A019-4753-5394-C42F14AD3C83}"/>
              </a:ext>
            </a:extLst>
          </p:cNvPr>
          <p:cNvSpPr>
            <a:spLocks noGrp="1"/>
          </p:cNvSpPr>
          <p:nvPr>
            <p:ph type="title"/>
          </p:nvPr>
        </p:nvSpPr>
        <p:spPr/>
        <p:txBody>
          <a:bodyPr/>
          <a:lstStyle/>
          <a:p>
            <a:endParaRPr lang="en-EG"/>
          </a:p>
        </p:txBody>
      </p:sp>
      <p:sp>
        <p:nvSpPr>
          <p:cNvPr id="3" name="Content Placeholder 2">
            <a:extLst>
              <a:ext uri="{FF2B5EF4-FFF2-40B4-BE49-F238E27FC236}">
                <a16:creationId xmlns:a16="http://schemas.microsoft.com/office/drawing/2014/main" id="{B48E70B8-F75B-7743-D351-78F45482AC71}"/>
              </a:ext>
            </a:extLst>
          </p:cNvPr>
          <p:cNvSpPr>
            <a:spLocks noGrp="1"/>
          </p:cNvSpPr>
          <p:nvPr>
            <p:ph idx="1"/>
          </p:nvPr>
        </p:nvSpPr>
        <p:spPr/>
        <p:txBody>
          <a:bodyPr/>
          <a:lstStyle/>
          <a:p>
            <a:endParaRPr lang="en-EG"/>
          </a:p>
        </p:txBody>
      </p:sp>
      <p:pic>
        <p:nvPicPr>
          <p:cNvPr id="4" name="Picture 3">
            <a:extLst>
              <a:ext uri="{FF2B5EF4-FFF2-40B4-BE49-F238E27FC236}">
                <a16:creationId xmlns:a16="http://schemas.microsoft.com/office/drawing/2014/main" id="{0C6F7C62-6957-66E5-3A26-300F891B2D98}"/>
              </a:ext>
            </a:extLst>
          </p:cNvPr>
          <p:cNvPicPr>
            <a:picLocks noChangeAspect="1"/>
          </p:cNvPicPr>
          <p:nvPr/>
        </p:nvPicPr>
        <p:blipFill>
          <a:blip r:embed="rId2"/>
          <a:stretch>
            <a:fillRect/>
          </a:stretch>
        </p:blipFill>
        <p:spPr>
          <a:xfrm>
            <a:off x="304800" y="228600"/>
            <a:ext cx="8153400" cy="6115050"/>
          </a:xfrm>
          <a:prstGeom prst="rect">
            <a:avLst/>
          </a:prstGeom>
        </p:spPr>
      </p:pic>
    </p:spTree>
    <p:extLst>
      <p:ext uri="{BB962C8B-B14F-4D97-AF65-F5344CB8AC3E}">
        <p14:creationId xmlns:p14="http://schemas.microsoft.com/office/powerpoint/2010/main" val="25659560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3CD33-3E41-DF34-306B-259F724F21DB}"/>
              </a:ext>
            </a:extLst>
          </p:cNvPr>
          <p:cNvSpPr>
            <a:spLocks noGrp="1"/>
          </p:cNvSpPr>
          <p:nvPr>
            <p:ph type="title"/>
          </p:nvPr>
        </p:nvSpPr>
        <p:spPr/>
        <p:txBody>
          <a:bodyPr/>
          <a:lstStyle/>
          <a:p>
            <a:r>
              <a:rPr lang="en-US" dirty="0"/>
              <a:t>D</a:t>
            </a:r>
            <a:r>
              <a:rPr lang="en-EG" dirty="0"/>
              <a:t>eep learning NN</a:t>
            </a:r>
          </a:p>
        </p:txBody>
      </p:sp>
      <p:sp>
        <p:nvSpPr>
          <p:cNvPr id="3" name="Content Placeholder 2">
            <a:extLst>
              <a:ext uri="{FF2B5EF4-FFF2-40B4-BE49-F238E27FC236}">
                <a16:creationId xmlns:a16="http://schemas.microsoft.com/office/drawing/2014/main" id="{529253A0-D8FF-8E11-6302-3240EFE42ED6}"/>
              </a:ext>
            </a:extLst>
          </p:cNvPr>
          <p:cNvSpPr>
            <a:spLocks noGrp="1"/>
          </p:cNvSpPr>
          <p:nvPr>
            <p:ph idx="1"/>
          </p:nvPr>
        </p:nvSpPr>
        <p:spPr/>
        <p:txBody>
          <a:bodyPr>
            <a:normAutofit/>
          </a:bodyPr>
          <a:lstStyle/>
          <a:p>
            <a:r>
              <a:rPr lang="en-US" sz="3600" b="1" i="1" dirty="0">
                <a:solidFill>
                  <a:srgbClr val="518233"/>
                </a:solidFill>
                <a:effectLst/>
                <a:highlight>
                  <a:srgbClr val="FFFF00"/>
                </a:highlight>
                <a:latin typeface="Calibri" panose="020F0502020204030204" pitchFamily="34" charset="0"/>
              </a:rPr>
              <a:t>if two-layer networks are so great, why do we care about deeper networks? </a:t>
            </a:r>
            <a:endParaRPr lang="en-US" sz="4000" dirty="0">
              <a:effectLst/>
              <a:highlight>
                <a:srgbClr val="FFFF00"/>
              </a:highlight>
            </a:endParaRPr>
          </a:p>
          <a:p>
            <a:r>
              <a:rPr lang="en-US" sz="3600" dirty="0">
                <a:effectLst/>
                <a:latin typeface="Calibri" panose="020F0502020204030204" pitchFamily="34" charset="0"/>
              </a:rPr>
              <a:t>There are functions that requires a huge number of hidden units with shallow network, but can be done in a small number of units if deep. </a:t>
            </a:r>
            <a:endParaRPr lang="en-US" sz="4000" dirty="0">
              <a:effectLst/>
            </a:endParaRPr>
          </a:p>
          <a:p>
            <a:endParaRPr lang="en-EG" sz="4000" dirty="0"/>
          </a:p>
        </p:txBody>
      </p:sp>
    </p:spTree>
    <p:extLst>
      <p:ext uri="{BB962C8B-B14F-4D97-AF65-F5344CB8AC3E}">
        <p14:creationId xmlns:p14="http://schemas.microsoft.com/office/powerpoint/2010/main" val="20933137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70876-8866-6F26-56B7-5812611C1127}"/>
              </a:ext>
            </a:extLst>
          </p:cNvPr>
          <p:cNvSpPr>
            <a:spLocks noGrp="1"/>
          </p:cNvSpPr>
          <p:nvPr>
            <p:ph type="title"/>
          </p:nvPr>
        </p:nvSpPr>
        <p:spPr/>
        <p:txBody>
          <a:bodyPr/>
          <a:lstStyle/>
          <a:p>
            <a:endParaRPr lang="en-EG"/>
          </a:p>
        </p:txBody>
      </p:sp>
      <p:pic>
        <p:nvPicPr>
          <p:cNvPr id="7" name="Content Placeholder 6">
            <a:extLst>
              <a:ext uri="{FF2B5EF4-FFF2-40B4-BE49-F238E27FC236}">
                <a16:creationId xmlns:a16="http://schemas.microsoft.com/office/drawing/2014/main" id="{868AFBD2-FC9E-24BB-04BA-C9DE7EA92D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3092" y="274638"/>
            <a:ext cx="8168216" cy="6126162"/>
          </a:xfrm>
        </p:spPr>
      </p:pic>
    </p:spTree>
    <p:extLst>
      <p:ext uri="{BB962C8B-B14F-4D97-AF65-F5344CB8AC3E}">
        <p14:creationId xmlns:p14="http://schemas.microsoft.com/office/powerpoint/2010/main" val="3773638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7BAA9-A3A8-7F4B-BC03-B20B1F5F20F0}"/>
              </a:ext>
            </a:extLst>
          </p:cNvPr>
          <p:cNvSpPr>
            <a:spLocks noGrp="1"/>
          </p:cNvSpPr>
          <p:nvPr>
            <p:ph type="title"/>
          </p:nvPr>
        </p:nvSpPr>
        <p:spPr/>
        <p:txBody>
          <a:bodyPr/>
          <a:lstStyle/>
          <a:p>
            <a:r>
              <a:rPr lang="en-US" dirty="0"/>
              <a:t>How do Humans do Intelligent Things? </a:t>
            </a:r>
          </a:p>
        </p:txBody>
      </p:sp>
      <p:pic>
        <p:nvPicPr>
          <p:cNvPr id="9" name="Content Placeholder 8" descr="Diagram&#10;&#10;Description automatically generated">
            <a:extLst>
              <a:ext uri="{FF2B5EF4-FFF2-40B4-BE49-F238E27FC236}">
                <a16:creationId xmlns:a16="http://schemas.microsoft.com/office/drawing/2014/main" id="{1651E8FF-14C1-3CEC-E161-32D9DCE534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752600"/>
            <a:ext cx="7620000" cy="1520694"/>
          </a:xfrm>
        </p:spPr>
      </p:pic>
      <p:sp>
        <p:nvSpPr>
          <p:cNvPr id="11" name="TextBox 10">
            <a:extLst>
              <a:ext uri="{FF2B5EF4-FFF2-40B4-BE49-F238E27FC236}">
                <a16:creationId xmlns:a16="http://schemas.microsoft.com/office/drawing/2014/main" id="{E05B81A4-3647-C52B-7205-2BD16D50890E}"/>
              </a:ext>
            </a:extLst>
          </p:cNvPr>
          <p:cNvSpPr txBox="1"/>
          <p:nvPr/>
        </p:nvSpPr>
        <p:spPr>
          <a:xfrm>
            <a:off x="762000" y="3429000"/>
            <a:ext cx="7162800" cy="3139321"/>
          </a:xfrm>
          <a:prstGeom prst="rect">
            <a:avLst/>
          </a:prstGeom>
          <a:noFill/>
        </p:spPr>
        <p:txBody>
          <a:bodyPr wrap="square">
            <a:spAutoFit/>
          </a:bodyPr>
          <a:lstStyle/>
          <a:p>
            <a:r>
              <a:rPr lang="en-US" sz="1800" dirty="0">
                <a:effectLst/>
                <a:latin typeface="Times"/>
              </a:rPr>
              <a:t>Receptors collect information from the environment, and effectors generate interactions with the environment. The flow of information between them is represented by arrows </a:t>
            </a:r>
            <a:endParaRPr lang="en-US" dirty="0"/>
          </a:p>
          <a:p>
            <a:r>
              <a:rPr lang="en-US" sz="1800" dirty="0">
                <a:effectLst/>
                <a:latin typeface="Times"/>
              </a:rPr>
              <a:t>– both forward and backward</a:t>
            </a:r>
          </a:p>
          <a:p>
            <a:endParaRPr lang="en-US" dirty="0">
              <a:latin typeface="Times"/>
            </a:endParaRPr>
          </a:p>
          <a:p>
            <a:r>
              <a:rPr lang="en-US" sz="1800" dirty="0">
                <a:effectLst/>
                <a:latin typeface="Times"/>
              </a:rPr>
              <a:t>What we generally describe as “intelligence” is normally carried out in the central stage </a:t>
            </a:r>
            <a:endParaRPr lang="en-US" dirty="0"/>
          </a:p>
          <a:p>
            <a:r>
              <a:rPr lang="en-US" sz="1800" dirty="0">
                <a:effectLst/>
                <a:latin typeface="Times"/>
              </a:rPr>
              <a:t>– in the brain. The brain is known to consist of an interconnected network of neurons, and the study of </a:t>
            </a:r>
            <a:r>
              <a:rPr lang="en-US" sz="1800" b="1" i="1" dirty="0">
                <a:solidFill>
                  <a:srgbClr val="0000FF"/>
                </a:solidFill>
                <a:effectLst/>
                <a:latin typeface="Times"/>
              </a:rPr>
              <a:t>neural networks </a:t>
            </a:r>
            <a:r>
              <a:rPr lang="en-US" sz="1800" dirty="0">
                <a:effectLst/>
                <a:latin typeface="Times"/>
              </a:rPr>
              <a:t>is now a major sub-field of AI. </a:t>
            </a:r>
            <a:endParaRPr lang="en-US" dirty="0"/>
          </a:p>
          <a:p>
            <a:r>
              <a:rPr lang="en-US" sz="1800" dirty="0">
                <a:effectLst/>
                <a:latin typeface="Times"/>
              </a:rPr>
              <a:t> </a:t>
            </a:r>
            <a:endParaRPr lang="en-US" dirty="0"/>
          </a:p>
        </p:txBody>
      </p:sp>
    </p:spTree>
    <p:extLst>
      <p:ext uri="{BB962C8B-B14F-4D97-AF65-F5344CB8AC3E}">
        <p14:creationId xmlns:p14="http://schemas.microsoft.com/office/powerpoint/2010/main" val="994814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F01C6-F8EA-1BF6-F2CE-2D638FAEE19C}"/>
              </a:ext>
            </a:extLst>
          </p:cNvPr>
          <p:cNvSpPr>
            <a:spLocks noGrp="1"/>
          </p:cNvSpPr>
          <p:nvPr>
            <p:ph type="title"/>
          </p:nvPr>
        </p:nvSpPr>
        <p:spPr/>
        <p:txBody>
          <a:bodyPr/>
          <a:lstStyle/>
          <a:p>
            <a:r>
              <a:rPr lang="en-US" dirty="0"/>
              <a:t>D</a:t>
            </a:r>
            <a:r>
              <a:rPr lang="en-EG" dirty="0"/>
              <a:t>eep learning NN</a:t>
            </a:r>
          </a:p>
        </p:txBody>
      </p:sp>
      <p:sp>
        <p:nvSpPr>
          <p:cNvPr id="3" name="Content Placeholder 2">
            <a:extLst>
              <a:ext uri="{FF2B5EF4-FFF2-40B4-BE49-F238E27FC236}">
                <a16:creationId xmlns:a16="http://schemas.microsoft.com/office/drawing/2014/main" id="{DD55EDE1-70EF-D4CC-2991-392E4D4D2313}"/>
              </a:ext>
            </a:extLst>
          </p:cNvPr>
          <p:cNvSpPr>
            <a:spLocks noGrp="1"/>
          </p:cNvSpPr>
          <p:nvPr>
            <p:ph idx="1"/>
          </p:nvPr>
        </p:nvSpPr>
        <p:spPr/>
        <p:txBody>
          <a:bodyPr>
            <a:normAutofit fontScale="92500" lnSpcReduction="20000"/>
          </a:bodyPr>
          <a:lstStyle/>
          <a:p>
            <a:r>
              <a:rPr lang="en-US" sz="3200" b="1" i="1" dirty="0">
                <a:solidFill>
                  <a:srgbClr val="518233"/>
                </a:solidFill>
                <a:effectLst/>
                <a:highlight>
                  <a:srgbClr val="FFFF00"/>
                </a:highlight>
                <a:latin typeface="Calibri" panose="020F0502020204030204" pitchFamily="34" charset="0"/>
              </a:rPr>
              <a:t>if deep is potentially so much better, why don’t we always use deep networks? </a:t>
            </a:r>
            <a:endParaRPr lang="en-US" sz="3600" dirty="0">
              <a:effectLst/>
              <a:highlight>
                <a:srgbClr val="FFFF00"/>
              </a:highlight>
            </a:endParaRPr>
          </a:p>
          <a:p>
            <a:r>
              <a:rPr lang="en-US" sz="3200" dirty="0">
                <a:effectLst/>
                <a:latin typeface="ArialMT"/>
              </a:rPr>
              <a:t>• </a:t>
            </a:r>
            <a:r>
              <a:rPr lang="en-US" sz="3200" dirty="0">
                <a:effectLst/>
                <a:latin typeface="Calibri" panose="020F0502020204030204" pitchFamily="34" charset="0"/>
              </a:rPr>
              <a:t>Needs lots of training data (to avoid overfitting!)</a:t>
            </a:r>
            <a:br>
              <a:rPr lang="en-US" sz="3200" dirty="0">
                <a:effectLst/>
                <a:latin typeface="Calibri" panose="020F0502020204030204" pitchFamily="34" charset="0"/>
              </a:rPr>
            </a:br>
            <a:r>
              <a:rPr lang="en-US" sz="3200" dirty="0">
                <a:effectLst/>
                <a:latin typeface="ArialMT"/>
              </a:rPr>
              <a:t>• </a:t>
            </a:r>
            <a:r>
              <a:rPr lang="en-US" sz="3200" dirty="0">
                <a:effectLst/>
                <a:latin typeface="Calibri" panose="020F0502020204030204" pitchFamily="34" charset="0"/>
              </a:rPr>
              <a:t>You need to choose how many layers, and the width of all </a:t>
            </a:r>
            <a:endParaRPr lang="en-US" sz="3600" dirty="0">
              <a:effectLst/>
            </a:endParaRPr>
          </a:p>
          <a:p>
            <a:r>
              <a:rPr lang="en-US" sz="3200" dirty="0">
                <a:effectLst/>
                <a:latin typeface="Calibri" panose="020F0502020204030204" pitchFamily="34" charset="0"/>
              </a:rPr>
              <a:t>those layers!</a:t>
            </a:r>
            <a:br>
              <a:rPr lang="en-US" sz="3200" dirty="0">
                <a:effectLst/>
                <a:latin typeface="Calibri" panose="020F0502020204030204" pitchFamily="34" charset="0"/>
              </a:rPr>
            </a:br>
            <a:r>
              <a:rPr lang="en-US" sz="3200" dirty="0">
                <a:effectLst/>
                <a:latin typeface="ArialMT"/>
              </a:rPr>
              <a:t>• </a:t>
            </a:r>
            <a:r>
              <a:rPr lang="en-US" sz="3200" dirty="0">
                <a:effectLst/>
                <a:latin typeface="Calibri" panose="020F0502020204030204" pitchFamily="34" charset="0"/>
              </a:rPr>
              <a:t>Sometimes millions of parameters! </a:t>
            </a:r>
            <a:endParaRPr lang="en-US" sz="3600" dirty="0">
              <a:effectLst/>
            </a:endParaRPr>
          </a:p>
          <a:p>
            <a:r>
              <a:rPr lang="en-US" sz="3200" dirty="0">
                <a:effectLst/>
                <a:latin typeface="ArialMT"/>
              </a:rPr>
              <a:t>• </a:t>
            </a:r>
            <a:r>
              <a:rPr lang="en-US" sz="3200" dirty="0">
                <a:effectLst/>
                <a:latin typeface="Calibri" panose="020F0502020204030204" pitchFamily="34" charset="0"/>
              </a:rPr>
              <a:t>Finding good ways to train deep networks is an active research area! </a:t>
            </a:r>
            <a:endParaRPr lang="en-US" sz="3600" dirty="0">
              <a:effectLst/>
            </a:endParaRPr>
          </a:p>
          <a:p>
            <a:r>
              <a:rPr lang="en-US" sz="3200" dirty="0">
                <a:effectLst/>
                <a:latin typeface="ArialMT"/>
              </a:rPr>
              <a:t>• </a:t>
            </a:r>
            <a:r>
              <a:rPr lang="en-US" sz="3200" dirty="0">
                <a:effectLst/>
                <a:latin typeface="Calibri" panose="020F0502020204030204" pitchFamily="34" charset="0"/>
              </a:rPr>
              <a:t>In practice: go deep but not very deep!</a:t>
            </a:r>
            <a:endParaRPr lang="en-US" sz="3600" dirty="0">
              <a:effectLst/>
            </a:endParaRPr>
          </a:p>
        </p:txBody>
      </p:sp>
    </p:spTree>
    <p:extLst>
      <p:ext uri="{BB962C8B-B14F-4D97-AF65-F5344CB8AC3E}">
        <p14:creationId xmlns:p14="http://schemas.microsoft.com/office/powerpoint/2010/main" val="25471000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7D951-7F00-0214-6444-E68A4EE18B02}"/>
              </a:ext>
            </a:extLst>
          </p:cNvPr>
          <p:cNvSpPr>
            <a:spLocks noGrp="1"/>
          </p:cNvSpPr>
          <p:nvPr>
            <p:ph type="title"/>
          </p:nvPr>
        </p:nvSpPr>
        <p:spPr/>
        <p:txBody>
          <a:bodyPr/>
          <a:lstStyle/>
          <a:p>
            <a:endParaRPr lang="en-EG"/>
          </a:p>
        </p:txBody>
      </p:sp>
      <p:pic>
        <p:nvPicPr>
          <p:cNvPr id="5" name="Content Placeholder 4">
            <a:extLst>
              <a:ext uri="{FF2B5EF4-FFF2-40B4-BE49-F238E27FC236}">
                <a16:creationId xmlns:a16="http://schemas.microsoft.com/office/drawing/2014/main" id="{96754CC7-6183-8A81-6156-BEF2D06BFA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689" y="274638"/>
            <a:ext cx="8168216" cy="6126162"/>
          </a:xfrm>
        </p:spPr>
      </p:pic>
    </p:spTree>
    <p:extLst>
      <p:ext uri="{BB962C8B-B14F-4D97-AF65-F5344CB8AC3E}">
        <p14:creationId xmlns:p14="http://schemas.microsoft.com/office/powerpoint/2010/main" val="10948537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FD8F9-3701-7287-7C18-C525EC00BA67}"/>
              </a:ext>
            </a:extLst>
          </p:cNvPr>
          <p:cNvSpPr>
            <a:spLocks noGrp="1"/>
          </p:cNvSpPr>
          <p:nvPr>
            <p:ph type="title"/>
          </p:nvPr>
        </p:nvSpPr>
        <p:spPr/>
        <p:txBody>
          <a:bodyPr/>
          <a:lstStyle/>
          <a:p>
            <a:endParaRPr lang="en-EG"/>
          </a:p>
        </p:txBody>
      </p:sp>
      <p:pic>
        <p:nvPicPr>
          <p:cNvPr id="5" name="Content Placeholder 4">
            <a:extLst>
              <a:ext uri="{FF2B5EF4-FFF2-40B4-BE49-F238E27FC236}">
                <a16:creationId xmlns:a16="http://schemas.microsoft.com/office/drawing/2014/main" id="{BC79A6AE-30AC-CDDE-E15F-D6332DD6C8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4800" y="457200"/>
            <a:ext cx="8168216" cy="6126162"/>
          </a:xfrm>
        </p:spPr>
      </p:pic>
    </p:spTree>
    <p:extLst>
      <p:ext uri="{BB962C8B-B14F-4D97-AF65-F5344CB8AC3E}">
        <p14:creationId xmlns:p14="http://schemas.microsoft.com/office/powerpoint/2010/main" val="3088076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C5621-9C28-28F8-9713-E1D08C80BC76}"/>
              </a:ext>
            </a:extLst>
          </p:cNvPr>
          <p:cNvSpPr>
            <a:spLocks noGrp="1"/>
          </p:cNvSpPr>
          <p:nvPr>
            <p:ph type="title"/>
          </p:nvPr>
        </p:nvSpPr>
        <p:spPr/>
        <p:txBody>
          <a:bodyPr/>
          <a:lstStyle/>
          <a:p>
            <a:endParaRPr lang="en-EG"/>
          </a:p>
        </p:txBody>
      </p:sp>
      <p:sp>
        <p:nvSpPr>
          <p:cNvPr id="3" name="Content Placeholder 2">
            <a:extLst>
              <a:ext uri="{FF2B5EF4-FFF2-40B4-BE49-F238E27FC236}">
                <a16:creationId xmlns:a16="http://schemas.microsoft.com/office/drawing/2014/main" id="{6AE55964-4137-ED10-A5C8-16707506C3C1}"/>
              </a:ext>
            </a:extLst>
          </p:cNvPr>
          <p:cNvSpPr>
            <a:spLocks noGrp="1"/>
          </p:cNvSpPr>
          <p:nvPr>
            <p:ph idx="1"/>
          </p:nvPr>
        </p:nvSpPr>
        <p:spPr/>
        <p:txBody>
          <a:bodyPr>
            <a:normAutofit fontScale="92500"/>
          </a:bodyPr>
          <a:lstStyle/>
          <a:p>
            <a:pPr marL="114300" indent="0" algn="ctr">
              <a:buNone/>
            </a:pPr>
            <a:r>
              <a:rPr lang="en-US" sz="2800" b="1" i="1" dirty="0">
                <a:solidFill>
                  <a:srgbClr val="518233"/>
                </a:solidFill>
                <a:effectLst/>
                <a:highlight>
                  <a:srgbClr val="FFFF00"/>
                </a:highlight>
                <a:latin typeface="Calibri" panose="020F0502020204030204" pitchFamily="34" charset="0"/>
              </a:rPr>
              <a:t>developing techniques to</a:t>
            </a:r>
            <a:br>
              <a:rPr lang="en-US" sz="2800" b="1" i="1" dirty="0">
                <a:solidFill>
                  <a:srgbClr val="518233"/>
                </a:solidFill>
                <a:effectLst/>
                <a:highlight>
                  <a:srgbClr val="FFFF00"/>
                </a:highlight>
                <a:latin typeface="Calibri" panose="020F0502020204030204" pitchFamily="34" charset="0"/>
              </a:rPr>
            </a:br>
            <a:r>
              <a:rPr lang="en-US" sz="2800" b="1" i="1" dirty="0">
                <a:solidFill>
                  <a:srgbClr val="518233"/>
                </a:solidFill>
                <a:effectLst/>
                <a:highlight>
                  <a:srgbClr val="FFFF00"/>
                </a:highlight>
                <a:latin typeface="Calibri" panose="020F0502020204030204" pitchFamily="34" charset="0"/>
              </a:rPr>
              <a:t>enable computers to </a:t>
            </a:r>
            <a:r>
              <a:rPr lang="en-US" sz="2800" b="1" i="1" dirty="0">
                <a:solidFill>
                  <a:srgbClr val="FF0000"/>
                </a:solidFill>
                <a:effectLst/>
                <a:highlight>
                  <a:srgbClr val="FFFF00"/>
                </a:highlight>
                <a:latin typeface="Calibri" panose="020F0502020204030204" pitchFamily="34" charset="0"/>
              </a:rPr>
              <a:t>mimic human behavior </a:t>
            </a:r>
            <a:endParaRPr lang="en-US" sz="3200" dirty="0">
              <a:effectLst/>
              <a:highlight>
                <a:srgbClr val="FFFF00"/>
              </a:highlight>
            </a:endParaRPr>
          </a:p>
          <a:p>
            <a:r>
              <a:rPr lang="en-US" sz="2800" dirty="0">
                <a:effectLst/>
                <a:latin typeface="Calibri" panose="020F0502020204030204" pitchFamily="34" charset="0"/>
              </a:rPr>
              <a:t>Produce “intelligent software” to (for example): − Automate routine labor (e.g., robots in factories)</a:t>
            </a:r>
            <a:br>
              <a:rPr lang="en-US" sz="2800" dirty="0">
                <a:effectLst/>
                <a:latin typeface="Calibri" panose="020F0502020204030204" pitchFamily="34" charset="0"/>
              </a:rPr>
            </a:br>
            <a:r>
              <a:rPr lang="en-US" sz="2800" dirty="0">
                <a:effectLst/>
                <a:latin typeface="Calibri" panose="020F0502020204030204" pitchFamily="34" charset="0"/>
              </a:rPr>
              <a:t>− Understand speech or images</a:t>
            </a:r>
            <a:br>
              <a:rPr lang="en-US" sz="2800" dirty="0">
                <a:effectLst/>
                <a:latin typeface="Calibri" panose="020F0502020204030204" pitchFamily="34" charset="0"/>
              </a:rPr>
            </a:br>
            <a:r>
              <a:rPr lang="en-US" sz="2800" dirty="0">
                <a:effectLst/>
                <a:latin typeface="Calibri" panose="020F0502020204030204" pitchFamily="34" charset="0"/>
              </a:rPr>
              <a:t>− make diagnoses in medicine </a:t>
            </a:r>
            <a:endParaRPr lang="en-US" sz="3200" dirty="0">
              <a:effectLst/>
            </a:endParaRPr>
          </a:p>
          <a:p>
            <a:r>
              <a:rPr lang="en-US" sz="2800" dirty="0">
                <a:effectLst/>
                <a:latin typeface="Calibri" panose="020F0502020204030204" pitchFamily="34" charset="0"/>
              </a:rPr>
              <a:t>− and many other applications </a:t>
            </a:r>
            <a:endParaRPr lang="en-US" sz="3200" dirty="0">
              <a:effectLst/>
            </a:endParaRPr>
          </a:p>
          <a:p>
            <a:r>
              <a:rPr lang="en-US" sz="2800" b="1" i="1" dirty="0">
                <a:solidFill>
                  <a:srgbClr val="FF0000"/>
                </a:solidFill>
                <a:effectLst/>
                <a:latin typeface="Calibri" panose="020F0502020204030204" pitchFamily="34" charset="0"/>
              </a:rPr>
              <a:t>The true challenge to AI</a:t>
            </a:r>
            <a:r>
              <a:rPr lang="en-US" sz="2800" i="1" dirty="0">
                <a:effectLst/>
                <a:latin typeface="Calibri" panose="020F0502020204030204" pitchFamily="34" charset="0"/>
              </a:rPr>
              <a:t>: solving tasks easy for people to perform </a:t>
            </a:r>
            <a:r>
              <a:rPr lang="en-US" sz="2800" b="1" i="1" dirty="0">
                <a:effectLst/>
                <a:latin typeface="Calibri" panose="020F0502020204030204" pitchFamily="34" charset="0"/>
              </a:rPr>
              <a:t>BUT </a:t>
            </a:r>
            <a:r>
              <a:rPr lang="en-US" sz="2800" i="1" dirty="0">
                <a:effectLst/>
                <a:latin typeface="Calibri" panose="020F0502020204030204" pitchFamily="34" charset="0"/>
              </a:rPr>
              <a:t>hard to describe formally, e.g., recognizing spoken words or faces in images. </a:t>
            </a:r>
            <a:endParaRPr lang="en-US" sz="3200" i="1" dirty="0">
              <a:effectLst/>
            </a:endParaRPr>
          </a:p>
          <a:p>
            <a:pPr marL="114300" indent="0">
              <a:buNone/>
            </a:pPr>
            <a:endParaRPr lang="en-EG" sz="3200" dirty="0"/>
          </a:p>
        </p:txBody>
      </p:sp>
    </p:spTree>
    <p:extLst>
      <p:ext uri="{BB962C8B-B14F-4D97-AF65-F5344CB8AC3E}">
        <p14:creationId xmlns:p14="http://schemas.microsoft.com/office/powerpoint/2010/main" val="38308591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812D8-4CE2-1E2F-CBB2-F54DD6A84148}"/>
              </a:ext>
            </a:extLst>
          </p:cNvPr>
          <p:cNvSpPr>
            <a:spLocks noGrp="1"/>
          </p:cNvSpPr>
          <p:nvPr>
            <p:ph type="title"/>
          </p:nvPr>
        </p:nvSpPr>
        <p:spPr/>
        <p:txBody>
          <a:bodyPr/>
          <a:lstStyle/>
          <a:p>
            <a:r>
              <a:rPr lang="en-EG" b="1" dirty="0">
                <a:solidFill>
                  <a:srgbClr val="0070C0"/>
                </a:solidFill>
              </a:rPr>
              <a:t>Machine Learning (ML)</a:t>
            </a:r>
          </a:p>
        </p:txBody>
      </p:sp>
      <p:pic>
        <p:nvPicPr>
          <p:cNvPr id="5" name="Content Placeholder 4" descr="Graphical user interface, text, application, chat or text message&#10;&#10;Description automatically generated">
            <a:extLst>
              <a:ext uri="{FF2B5EF4-FFF2-40B4-BE49-F238E27FC236}">
                <a16:creationId xmlns:a16="http://schemas.microsoft.com/office/drawing/2014/main" id="{8B1A2C16-0300-6F79-B74C-94DFB64EB6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680" y="2057401"/>
            <a:ext cx="8399520" cy="3200400"/>
          </a:xfrm>
        </p:spPr>
      </p:pic>
    </p:spTree>
    <p:extLst>
      <p:ext uri="{BB962C8B-B14F-4D97-AF65-F5344CB8AC3E}">
        <p14:creationId xmlns:p14="http://schemas.microsoft.com/office/powerpoint/2010/main" val="34541711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6C584-29AB-94B5-1149-00BD177DA15E}"/>
              </a:ext>
            </a:extLst>
          </p:cNvPr>
          <p:cNvSpPr>
            <a:spLocks noGrp="1"/>
          </p:cNvSpPr>
          <p:nvPr>
            <p:ph type="title"/>
          </p:nvPr>
        </p:nvSpPr>
        <p:spPr/>
        <p:txBody>
          <a:bodyPr/>
          <a:lstStyle/>
          <a:p>
            <a:r>
              <a:rPr lang="en-EG" b="1" dirty="0">
                <a:solidFill>
                  <a:srgbClr val="0070C0"/>
                </a:solidFill>
              </a:rPr>
              <a:t>Deep Learning (DL)</a:t>
            </a:r>
          </a:p>
        </p:txBody>
      </p:sp>
      <p:pic>
        <p:nvPicPr>
          <p:cNvPr id="5" name="Content Placeholder 4" descr="Graphical user interface, text, application, chat or text message&#10;&#10;Description automatically generated">
            <a:extLst>
              <a:ext uri="{FF2B5EF4-FFF2-40B4-BE49-F238E27FC236}">
                <a16:creationId xmlns:a16="http://schemas.microsoft.com/office/drawing/2014/main" id="{92E91DE4-6158-AECF-34C6-71761CE3BBD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4057" y="1600200"/>
            <a:ext cx="7566285" cy="4800600"/>
          </a:xfrm>
        </p:spPr>
      </p:pic>
    </p:spTree>
    <p:extLst>
      <p:ext uri="{BB962C8B-B14F-4D97-AF65-F5344CB8AC3E}">
        <p14:creationId xmlns:p14="http://schemas.microsoft.com/office/powerpoint/2010/main" val="6218205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6D5B8-969D-F87D-D957-F73769B05E7E}"/>
              </a:ext>
            </a:extLst>
          </p:cNvPr>
          <p:cNvSpPr>
            <a:spLocks noGrp="1"/>
          </p:cNvSpPr>
          <p:nvPr>
            <p:ph type="title"/>
          </p:nvPr>
        </p:nvSpPr>
        <p:spPr/>
        <p:txBody>
          <a:bodyPr/>
          <a:lstStyle/>
          <a:p>
            <a:endParaRPr lang="en-EG"/>
          </a:p>
        </p:txBody>
      </p:sp>
      <p:pic>
        <p:nvPicPr>
          <p:cNvPr id="5" name="Content Placeholder 4">
            <a:extLst>
              <a:ext uri="{FF2B5EF4-FFF2-40B4-BE49-F238E27FC236}">
                <a16:creationId xmlns:a16="http://schemas.microsoft.com/office/drawing/2014/main" id="{4CD30CC7-71C5-6F33-624A-246FBD0956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000" y="305118"/>
            <a:ext cx="8280400" cy="6210300"/>
          </a:xfrm>
        </p:spPr>
      </p:pic>
    </p:spTree>
    <p:extLst>
      <p:ext uri="{BB962C8B-B14F-4D97-AF65-F5344CB8AC3E}">
        <p14:creationId xmlns:p14="http://schemas.microsoft.com/office/powerpoint/2010/main" val="10874414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D34AA-2CE5-AA4C-1AD5-23A9D43FB7BE}"/>
              </a:ext>
            </a:extLst>
          </p:cNvPr>
          <p:cNvSpPr>
            <a:spLocks noGrp="1"/>
          </p:cNvSpPr>
          <p:nvPr>
            <p:ph type="title"/>
          </p:nvPr>
        </p:nvSpPr>
        <p:spPr/>
        <p:txBody>
          <a:bodyPr/>
          <a:lstStyle/>
          <a:p>
            <a:r>
              <a:rPr lang="en-US" dirty="0"/>
              <a:t>R</a:t>
            </a:r>
            <a:r>
              <a:rPr lang="en-EG" dirty="0"/>
              <a:t>equired background</a:t>
            </a:r>
          </a:p>
        </p:txBody>
      </p:sp>
      <p:sp>
        <p:nvSpPr>
          <p:cNvPr id="3" name="Content Placeholder 2">
            <a:extLst>
              <a:ext uri="{FF2B5EF4-FFF2-40B4-BE49-F238E27FC236}">
                <a16:creationId xmlns:a16="http://schemas.microsoft.com/office/drawing/2014/main" id="{1F1F4D5C-2602-A07B-37D6-CA9E23F49CA7}"/>
              </a:ext>
            </a:extLst>
          </p:cNvPr>
          <p:cNvSpPr>
            <a:spLocks noGrp="1"/>
          </p:cNvSpPr>
          <p:nvPr>
            <p:ph idx="1"/>
          </p:nvPr>
        </p:nvSpPr>
        <p:spPr>
          <a:xfrm>
            <a:off x="457200" y="1600200"/>
            <a:ext cx="7620000" cy="5410200"/>
          </a:xfrm>
        </p:spPr>
        <p:txBody>
          <a:bodyPr>
            <a:normAutofit/>
          </a:bodyPr>
          <a:lstStyle/>
          <a:p>
            <a:r>
              <a:rPr lang="en-US" sz="2400" dirty="0">
                <a:effectLst/>
                <a:latin typeface="Calibri" panose="020F0502020204030204" pitchFamily="34" charset="0"/>
              </a:rPr>
              <a:t>Basic knowledge in:</a:t>
            </a:r>
            <a:br>
              <a:rPr lang="en-US" sz="2400" dirty="0">
                <a:effectLst/>
                <a:latin typeface="Calibri" panose="020F0502020204030204" pitchFamily="34" charset="0"/>
              </a:rPr>
            </a:br>
            <a:r>
              <a:rPr lang="en-US" sz="2400" dirty="0">
                <a:effectLst/>
                <a:latin typeface="Calibri" panose="020F0502020204030204" pitchFamily="34" charset="0"/>
              </a:rPr>
              <a:t>− Linear Algebra</a:t>
            </a:r>
            <a:br>
              <a:rPr lang="en-US" sz="2400" dirty="0">
                <a:effectLst/>
                <a:latin typeface="Calibri" panose="020F0502020204030204" pitchFamily="34" charset="0"/>
              </a:rPr>
            </a:br>
            <a:r>
              <a:rPr lang="en-US" sz="2400" dirty="0">
                <a:effectLst/>
                <a:latin typeface="Calibri" panose="020F0502020204030204" pitchFamily="34" charset="0"/>
              </a:rPr>
              <a:t>− Derivatives</a:t>
            </a:r>
            <a:br>
              <a:rPr lang="en-US" sz="2400" dirty="0">
                <a:effectLst/>
                <a:latin typeface="Calibri" panose="020F0502020204030204" pitchFamily="34" charset="0"/>
              </a:rPr>
            </a:br>
            <a:r>
              <a:rPr lang="en-US" sz="2400" dirty="0">
                <a:effectLst/>
                <a:latin typeface="Calibri" panose="020F0502020204030204" pitchFamily="34" charset="0"/>
              </a:rPr>
              <a:t>− Probability &amp; Statistics </a:t>
            </a:r>
            <a:endParaRPr lang="en-US" sz="2800" dirty="0">
              <a:effectLst/>
            </a:endParaRPr>
          </a:p>
          <a:p>
            <a:r>
              <a:rPr lang="en-US" sz="2400" dirty="0">
                <a:effectLst/>
                <a:latin typeface="Calibri" panose="020F0502020204030204" pitchFamily="34" charset="0"/>
              </a:rPr>
              <a:t>Online: </a:t>
            </a:r>
            <a:r>
              <a:rPr lang="en-US" sz="2400" dirty="0">
                <a:solidFill>
                  <a:srgbClr val="0260BF"/>
                </a:solidFill>
                <a:effectLst/>
                <a:latin typeface="Calibri" panose="020F0502020204030204" pitchFamily="34" charset="0"/>
              </a:rPr>
              <a:t>Coursera Specialization</a:t>
            </a:r>
            <a:r>
              <a:rPr lang="en-US" sz="2400" dirty="0">
                <a:effectLst/>
                <a:latin typeface="Calibri" panose="020F0502020204030204" pitchFamily="34" charset="0"/>
              </a:rPr>
              <a:t>! </a:t>
            </a:r>
            <a:endParaRPr lang="en-US" sz="2800" dirty="0">
              <a:effectLst/>
            </a:endParaRPr>
          </a:p>
          <a:p>
            <a:endParaRPr lang="en-EG" sz="2800" dirty="0"/>
          </a:p>
          <a:p>
            <a:endParaRPr lang="en-EG" sz="2800" dirty="0"/>
          </a:p>
          <a:p>
            <a:endParaRPr lang="en-EG" sz="2800" dirty="0"/>
          </a:p>
          <a:p>
            <a:endParaRPr lang="en-EG" sz="2800" dirty="0"/>
          </a:p>
          <a:p>
            <a:endParaRPr lang="en-US" sz="1800" dirty="0">
              <a:effectLst/>
              <a:latin typeface="Calibri" panose="020F0502020204030204" pitchFamily="34" charset="0"/>
            </a:endParaRPr>
          </a:p>
          <a:p>
            <a:r>
              <a:rPr lang="en-US" sz="1800" dirty="0">
                <a:effectLst/>
                <a:latin typeface="Calibri" panose="020F0502020204030204" pitchFamily="34" charset="0"/>
              </a:rPr>
              <a:t>Book: </a:t>
            </a:r>
            <a:r>
              <a:rPr lang="en-US" sz="1800" dirty="0">
                <a:solidFill>
                  <a:srgbClr val="0260BF"/>
                </a:solidFill>
                <a:effectLst/>
                <a:latin typeface="Calibri" panose="020F0502020204030204" pitchFamily="34" charset="0"/>
                <a:hlinkClick r:id="rId2"/>
              </a:rPr>
              <a:t>Mathematics for Machine Learning </a:t>
            </a:r>
            <a:endParaRPr lang="en-US" sz="1800" dirty="0">
              <a:solidFill>
                <a:srgbClr val="0260BF"/>
              </a:solidFill>
              <a:latin typeface="ArialMT"/>
            </a:endParaRPr>
          </a:p>
          <a:p>
            <a:r>
              <a:rPr lang="en-US" sz="1800" dirty="0">
                <a:effectLst/>
                <a:latin typeface="Calibri" panose="020F0502020204030204" pitchFamily="34" charset="0"/>
              </a:rPr>
              <a:t>Search for: “math4ml” </a:t>
            </a:r>
            <a:endParaRPr lang="en-US" sz="1800" dirty="0">
              <a:effectLst/>
              <a:latin typeface="ArialMT"/>
            </a:endParaRPr>
          </a:p>
          <a:p>
            <a:endParaRPr lang="en-EG" sz="2800" dirty="0"/>
          </a:p>
        </p:txBody>
      </p:sp>
      <p:pic>
        <p:nvPicPr>
          <p:cNvPr id="5" name="Picture 4" descr="Graphical user interface, text, application&#10;&#10;Description automatically generated">
            <a:extLst>
              <a:ext uri="{FF2B5EF4-FFF2-40B4-BE49-F238E27FC236}">
                <a16:creationId xmlns:a16="http://schemas.microsoft.com/office/drawing/2014/main" id="{18049682-A41E-D0CE-3C03-6044257D9A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429000"/>
            <a:ext cx="7277100" cy="2387600"/>
          </a:xfrm>
          <a:prstGeom prst="rect">
            <a:avLst/>
          </a:prstGeom>
        </p:spPr>
      </p:pic>
    </p:spTree>
    <p:extLst>
      <p:ext uri="{BB962C8B-B14F-4D97-AF65-F5344CB8AC3E}">
        <p14:creationId xmlns:p14="http://schemas.microsoft.com/office/powerpoint/2010/main" val="23498687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C008A89-2CCF-C01E-EAF3-F3B24C864705}"/>
              </a:ext>
            </a:extLst>
          </p:cNvPr>
          <p:cNvSpPr>
            <a:spLocks noGrp="1"/>
          </p:cNvSpPr>
          <p:nvPr>
            <p:ph idx="1"/>
          </p:nvPr>
        </p:nvSpPr>
        <p:spPr>
          <a:xfrm>
            <a:off x="381000" y="365919"/>
            <a:ext cx="7620000" cy="6126162"/>
          </a:xfrm>
        </p:spPr>
        <p:txBody>
          <a:bodyPr>
            <a:noAutofit/>
          </a:bodyPr>
          <a:lstStyle/>
          <a:p>
            <a:r>
              <a:rPr lang="en-US" sz="2400" b="1" i="1" dirty="0">
                <a:effectLst/>
                <a:latin typeface="Calibri" panose="020F0502020204030204" pitchFamily="34" charset="0"/>
              </a:rPr>
              <a:t>Languages</a:t>
            </a:r>
            <a:br>
              <a:rPr lang="en-US" sz="2400" b="1" i="1" dirty="0">
                <a:effectLst/>
                <a:latin typeface="Calibri" panose="020F0502020204030204" pitchFamily="34" charset="0"/>
              </a:rPr>
            </a:br>
            <a:r>
              <a:rPr lang="en-US" sz="2400" dirty="0">
                <a:solidFill>
                  <a:srgbClr val="FF0000"/>
                </a:solidFill>
                <a:effectLst/>
                <a:latin typeface="Calibri" panose="020F0502020204030204" pitchFamily="34" charset="0"/>
              </a:rPr>
              <a:t>− </a:t>
            </a:r>
            <a:r>
              <a:rPr lang="en-US" sz="2400" b="1" dirty="0">
                <a:solidFill>
                  <a:srgbClr val="FF0000"/>
                </a:solidFill>
                <a:effectLst/>
                <a:latin typeface="Calibri" panose="020F0502020204030204" pitchFamily="34" charset="0"/>
              </a:rPr>
              <a:t>Python (recommended) </a:t>
            </a:r>
            <a:r>
              <a:rPr lang="en-US" sz="2400" dirty="0">
                <a:effectLst/>
                <a:latin typeface="Calibri" panose="020F0502020204030204" pitchFamily="34" charset="0"/>
              </a:rPr>
              <a:t>−R </a:t>
            </a:r>
            <a:endParaRPr lang="en-US" sz="2400" dirty="0">
              <a:effectLst/>
            </a:endParaRPr>
          </a:p>
          <a:p>
            <a:r>
              <a:rPr lang="en-US" sz="2400" b="1" i="1" dirty="0">
                <a:effectLst/>
                <a:latin typeface="Calibri" panose="020F0502020204030204" pitchFamily="34" charset="0"/>
              </a:rPr>
              <a:t>Tools/Libraries </a:t>
            </a:r>
          </a:p>
          <a:p>
            <a:pPr marL="401638" indent="0">
              <a:buNone/>
            </a:pPr>
            <a:r>
              <a:rPr lang="en-US" sz="2400" dirty="0">
                <a:solidFill>
                  <a:srgbClr val="FF0000"/>
                </a:solidFill>
                <a:effectLst/>
                <a:latin typeface="Calibri" panose="020F0502020204030204" pitchFamily="34" charset="0"/>
              </a:rPr>
              <a:t>− </a:t>
            </a:r>
            <a:r>
              <a:rPr lang="en-US" sz="2400" b="1" dirty="0">
                <a:solidFill>
                  <a:srgbClr val="0260BF"/>
                </a:solidFill>
                <a:effectLst/>
                <a:latin typeface="Calibri" panose="020F0502020204030204" pitchFamily="34" charset="0"/>
                <a:hlinkClick r:id="rId2"/>
              </a:rPr>
              <a:t>TensorFlow</a:t>
            </a:r>
            <a:r>
              <a:rPr lang="en-US" sz="2400" b="1" dirty="0">
                <a:solidFill>
                  <a:srgbClr val="0260BF"/>
                </a:solidFill>
                <a:effectLst/>
                <a:latin typeface="Calibri" panose="020F0502020204030204" pitchFamily="34" charset="0"/>
              </a:rPr>
              <a:t> </a:t>
            </a:r>
            <a:endParaRPr lang="en-US" sz="2400" dirty="0">
              <a:effectLst/>
            </a:endParaRPr>
          </a:p>
          <a:p>
            <a:pPr marL="401638" indent="0">
              <a:buNone/>
            </a:pPr>
            <a:r>
              <a:rPr lang="en-US" sz="2400" dirty="0">
                <a:solidFill>
                  <a:srgbClr val="FF0000"/>
                </a:solidFill>
                <a:effectLst/>
                <a:latin typeface="Calibri" panose="020F0502020204030204" pitchFamily="34" charset="0"/>
              </a:rPr>
              <a:t>− </a:t>
            </a:r>
            <a:r>
              <a:rPr lang="en-US" sz="2400" b="1" dirty="0" err="1">
                <a:solidFill>
                  <a:srgbClr val="FF0000"/>
                </a:solidFill>
                <a:effectLst/>
                <a:latin typeface="Calibri" panose="020F0502020204030204" pitchFamily="34" charset="0"/>
              </a:rPr>
              <a:t>Keras</a:t>
            </a:r>
            <a:br>
              <a:rPr lang="en-US" sz="2400" b="1" dirty="0">
                <a:solidFill>
                  <a:srgbClr val="FF0000"/>
                </a:solidFill>
                <a:effectLst/>
                <a:latin typeface="Calibri" panose="020F0502020204030204" pitchFamily="34" charset="0"/>
              </a:rPr>
            </a:br>
            <a:r>
              <a:rPr lang="en-US" sz="2400" dirty="0">
                <a:solidFill>
                  <a:srgbClr val="FF0000"/>
                </a:solidFill>
                <a:effectLst/>
                <a:latin typeface="Calibri" panose="020F0502020204030204" pitchFamily="34" charset="0"/>
              </a:rPr>
              <a:t>− </a:t>
            </a:r>
            <a:r>
              <a:rPr lang="en-US" sz="2400" b="1" dirty="0">
                <a:solidFill>
                  <a:srgbClr val="FF0000"/>
                </a:solidFill>
                <a:effectLst/>
                <a:latin typeface="Calibri" panose="020F0502020204030204" pitchFamily="34" charset="0"/>
              </a:rPr>
              <a:t>Scikit-learn </a:t>
            </a:r>
          </a:p>
          <a:p>
            <a:pPr marL="401638" indent="0">
              <a:buNone/>
            </a:pPr>
            <a:r>
              <a:rPr lang="en-US" sz="2400" dirty="0">
                <a:effectLst/>
                <a:latin typeface="Calibri" panose="020F0502020204030204" pitchFamily="34" charset="0"/>
              </a:rPr>
              <a:t>− </a:t>
            </a:r>
            <a:r>
              <a:rPr lang="en-US" sz="2400" dirty="0" err="1">
                <a:effectLst/>
                <a:latin typeface="Calibri" panose="020F0502020204030204" pitchFamily="34" charset="0"/>
              </a:rPr>
              <a:t>PyTorch</a:t>
            </a:r>
            <a:br>
              <a:rPr lang="en-US" sz="2400" dirty="0">
                <a:effectLst/>
                <a:latin typeface="Calibri" panose="020F0502020204030204" pitchFamily="34" charset="0"/>
              </a:rPr>
            </a:br>
            <a:r>
              <a:rPr lang="en-US" sz="2400" dirty="0">
                <a:effectLst/>
                <a:latin typeface="Calibri" panose="020F0502020204030204" pitchFamily="34" charset="0"/>
              </a:rPr>
              <a:t>− Theano </a:t>
            </a:r>
            <a:endParaRPr lang="en-US" sz="2400" dirty="0">
              <a:effectLst/>
            </a:endParaRPr>
          </a:p>
          <a:p>
            <a:r>
              <a:rPr lang="en-US" sz="2400" b="1" dirty="0">
                <a:solidFill>
                  <a:srgbClr val="FF0000"/>
                </a:solidFill>
                <a:effectLst/>
                <a:latin typeface="Calibri" panose="020F0502020204030204" pitchFamily="34" charset="0"/>
              </a:rPr>
              <a:t>(recommended) (recommended) </a:t>
            </a:r>
            <a:endParaRPr lang="en-US" sz="2400" dirty="0">
              <a:effectLst/>
            </a:endParaRPr>
          </a:p>
          <a:p>
            <a:r>
              <a:rPr lang="en-US" sz="2400" dirty="0">
                <a:effectLst/>
                <a:latin typeface="ArialMT"/>
              </a:rPr>
              <a:t>• </a:t>
            </a:r>
            <a:r>
              <a:rPr lang="en-US" sz="2400" dirty="0">
                <a:effectLst/>
                <a:latin typeface="Calibri" panose="020F0502020204030204" pitchFamily="34" charset="0"/>
              </a:rPr>
              <a:t>Lots of tutorials online!</a:t>
            </a:r>
            <a:br>
              <a:rPr lang="en-US" sz="2400" dirty="0">
                <a:effectLst/>
                <a:latin typeface="Calibri" panose="020F0502020204030204" pitchFamily="34" charset="0"/>
              </a:rPr>
            </a:br>
            <a:r>
              <a:rPr lang="en-US" sz="2400" dirty="0">
                <a:effectLst/>
                <a:latin typeface="ArialMT"/>
              </a:rPr>
              <a:t>• </a:t>
            </a:r>
            <a:r>
              <a:rPr lang="en-US" sz="2400" dirty="0">
                <a:effectLst/>
                <a:latin typeface="Calibri" panose="020F0502020204030204" pitchFamily="34" charset="0"/>
              </a:rPr>
              <a:t>Book: </a:t>
            </a:r>
            <a:r>
              <a:rPr lang="en-US" sz="2400" dirty="0">
                <a:solidFill>
                  <a:srgbClr val="0260BF"/>
                </a:solidFill>
                <a:effectLst/>
                <a:latin typeface="Calibri" panose="020F0502020204030204" pitchFamily="34" charset="0"/>
                <a:hlinkClick r:id="rId3"/>
              </a:rPr>
              <a:t>Hands-On Machine Learning with Scikit-Learn and TensorFlow </a:t>
            </a:r>
            <a:endParaRPr lang="en-US" sz="2400" dirty="0">
              <a:effectLst/>
            </a:endParaRPr>
          </a:p>
          <a:p>
            <a:r>
              <a:rPr lang="en-US" sz="2400" dirty="0">
                <a:effectLst/>
                <a:latin typeface="Calibri" panose="020F0502020204030204" pitchFamily="34" charset="0"/>
              </a:rPr>
              <a:t>Kaggle competitions/challenges </a:t>
            </a:r>
            <a:endParaRPr lang="en-US" sz="2400" dirty="0">
              <a:effectLst/>
            </a:endParaRPr>
          </a:p>
          <a:p>
            <a:pPr marL="114300" indent="0">
              <a:buNone/>
            </a:pPr>
            <a:r>
              <a:rPr lang="en-US" sz="2400" dirty="0">
                <a:effectLst/>
                <a:latin typeface="Calibri" panose="020F0502020204030204" pitchFamily="34" charset="0"/>
              </a:rPr>
              <a:t>    − </a:t>
            </a:r>
            <a:r>
              <a:rPr lang="en-US" sz="2400" dirty="0" err="1">
                <a:solidFill>
                  <a:srgbClr val="0260BF"/>
                </a:solidFill>
                <a:effectLst/>
                <a:latin typeface="Calibri" panose="020F0502020204030204" pitchFamily="34" charset="0"/>
              </a:rPr>
              <a:t>www.kaggle.com</a:t>
            </a:r>
            <a:r>
              <a:rPr lang="en-US" sz="2400" dirty="0">
                <a:solidFill>
                  <a:srgbClr val="0260BF"/>
                </a:solidFill>
                <a:latin typeface="Calibri" panose="020F0502020204030204" pitchFamily="34" charset="0"/>
              </a:rPr>
              <a:t> </a:t>
            </a:r>
            <a:endParaRPr lang="en-US" sz="2400" dirty="0">
              <a:effectLst/>
            </a:endParaRPr>
          </a:p>
        </p:txBody>
      </p:sp>
    </p:spTree>
    <p:extLst>
      <p:ext uri="{BB962C8B-B14F-4D97-AF65-F5344CB8AC3E}">
        <p14:creationId xmlns:p14="http://schemas.microsoft.com/office/powerpoint/2010/main" val="38736063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B74BA-D475-DEE4-BD0B-40A7BB28F9FE}"/>
              </a:ext>
            </a:extLst>
          </p:cNvPr>
          <p:cNvSpPr>
            <a:spLocks noGrp="1"/>
          </p:cNvSpPr>
          <p:nvPr>
            <p:ph type="title"/>
          </p:nvPr>
        </p:nvSpPr>
        <p:spPr/>
        <p:txBody>
          <a:bodyPr/>
          <a:lstStyle/>
          <a:p>
            <a:endParaRPr lang="en-EG"/>
          </a:p>
        </p:txBody>
      </p:sp>
      <p:sp>
        <p:nvSpPr>
          <p:cNvPr id="3" name="Content Placeholder 2">
            <a:extLst>
              <a:ext uri="{FF2B5EF4-FFF2-40B4-BE49-F238E27FC236}">
                <a16:creationId xmlns:a16="http://schemas.microsoft.com/office/drawing/2014/main" id="{C01E49D5-3665-7D86-2AA8-9383FB70B77D}"/>
              </a:ext>
            </a:extLst>
          </p:cNvPr>
          <p:cNvSpPr>
            <a:spLocks noGrp="1"/>
          </p:cNvSpPr>
          <p:nvPr>
            <p:ph idx="1"/>
          </p:nvPr>
        </p:nvSpPr>
        <p:spPr/>
        <p:txBody>
          <a:bodyPr>
            <a:normAutofit/>
          </a:bodyPr>
          <a:lstStyle/>
          <a:p>
            <a:r>
              <a:rPr lang="en-US" sz="3200" b="1" dirty="0">
                <a:solidFill>
                  <a:srgbClr val="0000FF"/>
                </a:solidFill>
                <a:effectLst/>
                <a:latin typeface="Times"/>
              </a:rPr>
              <a:t>Reading </a:t>
            </a:r>
            <a:endParaRPr lang="en-US" sz="3600" dirty="0"/>
          </a:p>
          <a:p>
            <a:pPr>
              <a:buFont typeface="+mj-lt"/>
              <a:buAutoNum type="arabicPeriod"/>
            </a:pPr>
            <a:r>
              <a:rPr lang="en-US" sz="3200" dirty="0">
                <a:effectLst/>
                <a:latin typeface="Times"/>
              </a:rPr>
              <a:t>Nilsson: Chapter 3 </a:t>
            </a:r>
          </a:p>
          <a:p>
            <a:pPr>
              <a:buFont typeface="+mj-lt"/>
              <a:buAutoNum type="arabicPeriod"/>
            </a:pPr>
            <a:r>
              <a:rPr lang="en-US" sz="3200" dirty="0" err="1">
                <a:effectLst/>
                <a:latin typeface="Times"/>
              </a:rPr>
              <a:t>Negnevitsky</a:t>
            </a:r>
            <a:r>
              <a:rPr lang="en-US" sz="3200" dirty="0">
                <a:effectLst/>
                <a:latin typeface="Times"/>
              </a:rPr>
              <a:t>: Chapter 6 </a:t>
            </a:r>
          </a:p>
          <a:p>
            <a:pPr>
              <a:buFont typeface="+mj-lt"/>
              <a:buAutoNum type="arabicPeriod"/>
            </a:pPr>
            <a:r>
              <a:rPr lang="en-US" sz="3200" dirty="0">
                <a:effectLst/>
                <a:latin typeface="Times"/>
              </a:rPr>
              <a:t>Callan: Chapter 15 </a:t>
            </a:r>
          </a:p>
          <a:p>
            <a:pPr>
              <a:buFont typeface="+mj-lt"/>
              <a:buAutoNum type="arabicPeriod"/>
            </a:pPr>
            <a:r>
              <a:rPr lang="en-US" sz="3200" dirty="0">
                <a:effectLst/>
                <a:latin typeface="Times"/>
              </a:rPr>
              <a:t>Rich &amp; Knight: Chapter 18 </a:t>
            </a:r>
          </a:p>
          <a:p>
            <a:pPr>
              <a:buFont typeface="+mj-lt"/>
              <a:buAutoNum type="arabicPeriod"/>
            </a:pPr>
            <a:r>
              <a:rPr lang="en-US" sz="3200" dirty="0">
                <a:effectLst/>
                <a:latin typeface="Times"/>
              </a:rPr>
              <a:t>Russell &amp; Norvig: Section 20.5 </a:t>
            </a:r>
          </a:p>
          <a:p>
            <a:endParaRPr lang="en-EG" sz="3600" dirty="0"/>
          </a:p>
        </p:txBody>
      </p:sp>
    </p:spTree>
    <p:extLst>
      <p:ext uri="{BB962C8B-B14F-4D97-AF65-F5344CB8AC3E}">
        <p14:creationId xmlns:p14="http://schemas.microsoft.com/office/powerpoint/2010/main" val="3993576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58785-E87C-6E45-98CD-3C9344A590FC}"/>
              </a:ext>
            </a:extLst>
          </p:cNvPr>
          <p:cNvSpPr>
            <a:spLocks noGrp="1"/>
          </p:cNvSpPr>
          <p:nvPr>
            <p:ph type="title"/>
          </p:nvPr>
        </p:nvSpPr>
        <p:spPr/>
        <p:txBody>
          <a:bodyPr/>
          <a:lstStyle/>
          <a:p>
            <a:r>
              <a:rPr lang="en-US" dirty="0"/>
              <a:t>Type of machine  learning problems</a:t>
            </a:r>
          </a:p>
        </p:txBody>
      </p:sp>
      <p:pic>
        <p:nvPicPr>
          <p:cNvPr id="5" name="Content Placeholder 4" descr="Graphical user interface, application&#10;&#10;Description automatically generated">
            <a:extLst>
              <a:ext uri="{FF2B5EF4-FFF2-40B4-BE49-F238E27FC236}">
                <a16:creationId xmlns:a16="http://schemas.microsoft.com/office/drawing/2014/main" id="{ECED264C-DF5F-9C68-62CF-B18E1C4E8C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775087"/>
            <a:ext cx="7620000" cy="4450825"/>
          </a:xfrm>
        </p:spPr>
      </p:pic>
    </p:spTree>
    <p:extLst>
      <p:ext uri="{BB962C8B-B14F-4D97-AF65-F5344CB8AC3E}">
        <p14:creationId xmlns:p14="http://schemas.microsoft.com/office/powerpoint/2010/main" val="1179086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a:extLst>
              <a:ext uri="{FF2B5EF4-FFF2-40B4-BE49-F238E27FC236}">
                <a16:creationId xmlns:a16="http://schemas.microsoft.com/office/drawing/2014/main" id="{2F0B5017-D154-9041-A4F5-ACF977D9F932}"/>
              </a:ext>
            </a:extLst>
          </p:cNvPr>
          <p:cNvSpPr>
            <a:spLocks noGrp="1" noChangeArrowheads="1"/>
          </p:cNvSpPr>
          <p:nvPr>
            <p:ph type="title"/>
          </p:nvPr>
        </p:nvSpPr>
        <p:spPr/>
        <p:txBody>
          <a:bodyPr/>
          <a:lstStyle/>
          <a:p>
            <a:r>
              <a:rPr lang="en-US" altLang="en-US" dirty="0"/>
              <a:t>Why are Artificial Neural Networks worth studying? </a:t>
            </a:r>
          </a:p>
        </p:txBody>
      </p:sp>
      <p:sp>
        <p:nvSpPr>
          <p:cNvPr id="18434" name="Rectangle 3">
            <a:extLst>
              <a:ext uri="{FF2B5EF4-FFF2-40B4-BE49-F238E27FC236}">
                <a16:creationId xmlns:a16="http://schemas.microsoft.com/office/drawing/2014/main" id="{23352197-5310-CC4D-B92B-B89FE7260092}"/>
              </a:ext>
            </a:extLst>
          </p:cNvPr>
          <p:cNvSpPr>
            <a:spLocks noGrp="1" noChangeArrowheads="1"/>
          </p:cNvSpPr>
          <p:nvPr>
            <p:ph type="body" idx="1"/>
          </p:nvPr>
        </p:nvSpPr>
        <p:spPr/>
        <p:txBody>
          <a:bodyPr>
            <a:normAutofit lnSpcReduction="10000"/>
          </a:bodyPr>
          <a:lstStyle/>
          <a:p>
            <a:r>
              <a:rPr lang="en-US" altLang="en-US" sz="2400" dirty="0"/>
              <a:t>They are extremely powerful computational devices (Turing equivalent, universal computers). </a:t>
            </a:r>
          </a:p>
          <a:p>
            <a:r>
              <a:rPr lang="en-US" altLang="en-US" sz="2400" dirty="0"/>
              <a:t>Massive parallelism makes them very efficient. </a:t>
            </a:r>
          </a:p>
          <a:p>
            <a:r>
              <a:rPr lang="en-US" altLang="en-US" sz="2400" dirty="0"/>
              <a:t>They can learn and generalize from training data – so there is no need for enormous feats of programming. </a:t>
            </a:r>
          </a:p>
          <a:p>
            <a:r>
              <a:rPr lang="en-US" altLang="en-US" sz="2400" dirty="0"/>
              <a:t>They are particularly fault tolerant – this is equivalent to the “graceful degradation” found in biological systems. </a:t>
            </a:r>
          </a:p>
          <a:p>
            <a:r>
              <a:rPr lang="en-US" altLang="en-US" sz="2400" dirty="0"/>
              <a:t>They are very noise tolerant – so they can cope with situations where normal symbolic systems would have difficulty. </a:t>
            </a:r>
          </a:p>
          <a:p>
            <a:r>
              <a:rPr lang="en-US" altLang="en-US" sz="2400" dirty="0"/>
              <a:t>In principle, they can do anything a symbolic/logic/rule based system can do, and more. (Though, in practice, getting them to do it can be rather difficult.)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EC4C7095-686F-F246-865D-F0D9E6181EC7}"/>
              </a:ext>
            </a:extLst>
          </p:cNvPr>
          <p:cNvSpPr>
            <a:spLocks noGrp="1" noChangeArrowheads="1"/>
          </p:cNvSpPr>
          <p:nvPr>
            <p:ph type="title"/>
          </p:nvPr>
        </p:nvSpPr>
        <p:spPr/>
        <p:txBody>
          <a:bodyPr/>
          <a:lstStyle/>
          <a:p>
            <a:pPr eaLnBrk="1" hangingPunct="1"/>
            <a:r>
              <a:rPr lang="en-US" altLang="en-US" dirty="0"/>
              <a:t>Artificial Neural Networks ?</a:t>
            </a:r>
          </a:p>
        </p:txBody>
      </p:sp>
      <p:sp>
        <p:nvSpPr>
          <p:cNvPr id="19458" name="Rectangle 3">
            <a:extLst>
              <a:ext uri="{FF2B5EF4-FFF2-40B4-BE49-F238E27FC236}">
                <a16:creationId xmlns:a16="http://schemas.microsoft.com/office/drawing/2014/main" id="{F9794F0B-CC10-174A-84E1-E8999FAD2CE2}"/>
              </a:ext>
            </a:extLst>
          </p:cNvPr>
          <p:cNvSpPr>
            <a:spLocks noGrp="1" noChangeArrowheads="1"/>
          </p:cNvSpPr>
          <p:nvPr>
            <p:ph type="body" idx="1"/>
          </p:nvPr>
        </p:nvSpPr>
        <p:spPr/>
        <p:txBody>
          <a:bodyPr/>
          <a:lstStyle/>
          <a:p>
            <a:r>
              <a:rPr lang="en-US" sz="1800" dirty="0">
                <a:effectLst/>
                <a:latin typeface="Times"/>
              </a:rPr>
              <a:t>As with the field of AI in general, there are two basic goals for neural network research: </a:t>
            </a:r>
            <a:endParaRPr lang="en-US" sz="1600" dirty="0"/>
          </a:p>
        </p:txBody>
      </p:sp>
      <p:sp>
        <p:nvSpPr>
          <p:cNvPr id="3" name="TextBox 2">
            <a:extLst>
              <a:ext uri="{FF2B5EF4-FFF2-40B4-BE49-F238E27FC236}">
                <a16:creationId xmlns:a16="http://schemas.microsoft.com/office/drawing/2014/main" id="{6516C223-2DF8-AA7F-C4E1-A485801BADBF}"/>
              </a:ext>
            </a:extLst>
          </p:cNvPr>
          <p:cNvSpPr txBox="1"/>
          <p:nvPr/>
        </p:nvSpPr>
        <p:spPr>
          <a:xfrm>
            <a:off x="2743200" y="4519136"/>
            <a:ext cx="4572000" cy="1477328"/>
          </a:xfrm>
          <a:prstGeom prst="rect">
            <a:avLst/>
          </a:prstGeom>
          <a:noFill/>
        </p:spPr>
        <p:txBody>
          <a:bodyPr wrap="square">
            <a:spAutoFit/>
          </a:bodyPr>
          <a:lstStyle/>
          <a:p>
            <a:r>
              <a:rPr lang="en-US" sz="1800" b="1" dirty="0">
                <a:solidFill>
                  <a:srgbClr val="0000FF"/>
                </a:solidFill>
                <a:effectLst/>
                <a:latin typeface="Times"/>
              </a:rPr>
              <a:t>Artificial System Building </a:t>
            </a:r>
            <a:r>
              <a:rPr lang="en-US" sz="1800" dirty="0">
                <a:solidFill>
                  <a:srgbClr val="0000FF"/>
                </a:solidFill>
                <a:effectLst/>
                <a:latin typeface="Times"/>
              </a:rPr>
              <a:t>: </a:t>
            </a:r>
            <a:r>
              <a:rPr lang="en-US" sz="1800" dirty="0">
                <a:effectLst/>
                <a:latin typeface="Times"/>
              </a:rPr>
              <a:t>The engineering goal of building efficient systems for real world applications. This may make machines more powerful, relieve humans of tedious tasks, and may even improve upon human performance. </a:t>
            </a:r>
            <a:endParaRPr lang="en-US" sz="1600" dirty="0"/>
          </a:p>
        </p:txBody>
      </p:sp>
      <p:sp>
        <p:nvSpPr>
          <p:cNvPr id="5" name="TextBox 4">
            <a:extLst>
              <a:ext uri="{FF2B5EF4-FFF2-40B4-BE49-F238E27FC236}">
                <a16:creationId xmlns:a16="http://schemas.microsoft.com/office/drawing/2014/main" id="{40FE1844-8DB6-A8DF-3605-61140410E8C5}"/>
              </a:ext>
            </a:extLst>
          </p:cNvPr>
          <p:cNvSpPr txBox="1"/>
          <p:nvPr/>
        </p:nvSpPr>
        <p:spPr>
          <a:xfrm>
            <a:off x="762000" y="2551837"/>
            <a:ext cx="4572000" cy="1754326"/>
          </a:xfrm>
          <a:prstGeom prst="rect">
            <a:avLst/>
          </a:prstGeom>
          <a:noFill/>
        </p:spPr>
        <p:txBody>
          <a:bodyPr wrap="square">
            <a:spAutoFit/>
          </a:bodyPr>
          <a:lstStyle/>
          <a:p>
            <a:r>
              <a:rPr lang="en-US" sz="1800" b="1" dirty="0">
                <a:solidFill>
                  <a:srgbClr val="0000FF"/>
                </a:solidFill>
                <a:effectLst/>
                <a:latin typeface="Times"/>
              </a:rPr>
              <a:t>Brain modelling </a:t>
            </a:r>
            <a:r>
              <a:rPr lang="en-US" sz="1800" dirty="0">
                <a:solidFill>
                  <a:srgbClr val="0000FF"/>
                </a:solidFill>
                <a:effectLst/>
                <a:latin typeface="Times"/>
              </a:rPr>
              <a:t>: </a:t>
            </a:r>
            <a:r>
              <a:rPr lang="en-US" sz="1800" dirty="0">
                <a:effectLst/>
                <a:latin typeface="Times"/>
              </a:rPr>
              <a:t>The scientific goal of building models of how real brains work. This can potentially help us understand the nature of human intelligence, formulate better teaching strategies, or better remedial actions for brain damaged patients. </a:t>
            </a:r>
            <a:endParaRPr lang="en-US" sz="1600" dirty="0"/>
          </a:p>
        </p:txBody>
      </p:sp>
      <p:pic>
        <p:nvPicPr>
          <p:cNvPr id="7" name="Picture 6">
            <a:extLst>
              <a:ext uri="{FF2B5EF4-FFF2-40B4-BE49-F238E27FC236}">
                <a16:creationId xmlns:a16="http://schemas.microsoft.com/office/drawing/2014/main" id="{7B34D3FB-4191-AB42-96EA-2504526C60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8414" y="2012474"/>
            <a:ext cx="2590800" cy="23241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32D2688B-F709-9C43-8945-B67B8625BF5E}"/>
              </a:ext>
            </a:extLst>
          </p:cNvPr>
          <p:cNvSpPr>
            <a:spLocks noGrp="1" noChangeArrowheads="1"/>
          </p:cNvSpPr>
          <p:nvPr>
            <p:ph type="title"/>
          </p:nvPr>
        </p:nvSpPr>
        <p:spPr/>
        <p:txBody>
          <a:bodyPr/>
          <a:lstStyle/>
          <a:p>
            <a:pPr eaLnBrk="1" hangingPunct="1"/>
            <a:r>
              <a:rPr lang="en-US" altLang="en-US" dirty="0"/>
              <a:t>Learning in ML-ANN</a:t>
            </a:r>
          </a:p>
        </p:txBody>
      </p:sp>
      <p:sp>
        <p:nvSpPr>
          <p:cNvPr id="20482" name="Rectangle 3">
            <a:extLst>
              <a:ext uri="{FF2B5EF4-FFF2-40B4-BE49-F238E27FC236}">
                <a16:creationId xmlns:a16="http://schemas.microsoft.com/office/drawing/2014/main" id="{7A303503-C4CD-8D4A-B2D2-EDD09B5FBEDC}"/>
              </a:ext>
            </a:extLst>
          </p:cNvPr>
          <p:cNvSpPr>
            <a:spLocks noGrp="1" noChangeArrowheads="1"/>
          </p:cNvSpPr>
          <p:nvPr>
            <p:ph type="body" idx="1"/>
          </p:nvPr>
        </p:nvSpPr>
        <p:spPr>
          <a:xfrm>
            <a:off x="457200" y="1828800"/>
            <a:ext cx="7620000" cy="4754562"/>
          </a:xfrm>
        </p:spPr>
        <p:txBody>
          <a:bodyPr>
            <a:normAutofit fontScale="92500" lnSpcReduction="10000"/>
          </a:bodyPr>
          <a:lstStyle/>
          <a:p>
            <a:r>
              <a:rPr lang="en-US" sz="2800" dirty="0">
                <a:effectLst/>
                <a:latin typeface="Times"/>
              </a:rPr>
              <a:t>They are able to form appropriate mappings between input and output representations. One of the most important features of neural networks is their ability to </a:t>
            </a:r>
            <a:r>
              <a:rPr lang="en-US" sz="2800" b="1" i="1" dirty="0">
                <a:solidFill>
                  <a:srgbClr val="0000FF"/>
                </a:solidFill>
                <a:effectLst/>
                <a:latin typeface="Times"/>
              </a:rPr>
              <a:t>learn </a:t>
            </a:r>
            <a:r>
              <a:rPr lang="en-US" sz="2800" dirty="0">
                <a:effectLst/>
                <a:latin typeface="Times"/>
              </a:rPr>
              <a:t>and </a:t>
            </a:r>
            <a:r>
              <a:rPr lang="en-US" sz="2800" b="1" i="1" dirty="0">
                <a:solidFill>
                  <a:srgbClr val="0000FF"/>
                </a:solidFill>
                <a:effectLst/>
                <a:latin typeface="Times"/>
              </a:rPr>
              <a:t>generalize </a:t>
            </a:r>
            <a:r>
              <a:rPr lang="en-US" sz="2800" dirty="0">
                <a:effectLst/>
                <a:latin typeface="Times"/>
              </a:rPr>
              <a:t>from a set of training data. They adapt the strengths/weights of the connections between neurons so that each input produces the correct output. </a:t>
            </a:r>
            <a:endParaRPr lang="en-US" sz="3200" dirty="0"/>
          </a:p>
          <a:p>
            <a:r>
              <a:rPr lang="en-US" sz="2800" dirty="0">
                <a:effectLst/>
                <a:latin typeface="Times"/>
              </a:rPr>
              <a:t>There are three broad types of learning: </a:t>
            </a:r>
          </a:p>
          <a:p>
            <a:pPr lvl="1"/>
            <a:r>
              <a:rPr lang="en-US" sz="2600" dirty="0">
                <a:effectLst/>
                <a:highlight>
                  <a:srgbClr val="FFFF00"/>
                </a:highlight>
                <a:latin typeface="Times"/>
              </a:rPr>
              <a:t>Supervised Learning </a:t>
            </a:r>
            <a:r>
              <a:rPr lang="en-US" sz="2600" dirty="0">
                <a:effectLst/>
                <a:latin typeface="Times"/>
              </a:rPr>
              <a:t>(i.e. learning with a teacher), </a:t>
            </a:r>
          </a:p>
          <a:p>
            <a:pPr lvl="1"/>
            <a:r>
              <a:rPr lang="en-US" sz="2600" dirty="0">
                <a:effectLst/>
                <a:highlight>
                  <a:srgbClr val="FFFF00"/>
                </a:highlight>
                <a:latin typeface="Times"/>
              </a:rPr>
              <a:t>Reinforcement learning </a:t>
            </a:r>
            <a:r>
              <a:rPr lang="en-US" sz="2600" dirty="0">
                <a:effectLst/>
                <a:latin typeface="Times"/>
              </a:rPr>
              <a:t>(i.e. learning with limited feedback), </a:t>
            </a:r>
          </a:p>
          <a:p>
            <a:pPr lvl="1"/>
            <a:r>
              <a:rPr lang="en-US" sz="2600" dirty="0">
                <a:effectLst/>
                <a:highlight>
                  <a:srgbClr val="FFFF00"/>
                </a:highlight>
                <a:latin typeface="Times"/>
              </a:rPr>
              <a:t>Unsupervised lear</a:t>
            </a:r>
            <a:r>
              <a:rPr lang="en-US" sz="2600" dirty="0">
                <a:effectLst/>
                <a:latin typeface="Times"/>
              </a:rPr>
              <a:t>ning (i.e. learning with no help). </a:t>
            </a:r>
            <a:endParaRPr lang="en-US" sz="3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6CD62537-91B6-7B46-AC05-3D85117A3541}"/>
              </a:ext>
            </a:extLst>
          </p:cNvPr>
          <p:cNvSpPr>
            <a:spLocks noGrp="1" noChangeArrowheads="1"/>
          </p:cNvSpPr>
          <p:nvPr>
            <p:ph type="title"/>
          </p:nvPr>
        </p:nvSpPr>
        <p:spPr>
          <a:xfrm>
            <a:off x="457200" y="274638"/>
            <a:ext cx="8001000" cy="1143000"/>
          </a:xfrm>
        </p:spPr>
        <p:txBody>
          <a:bodyPr/>
          <a:lstStyle/>
          <a:p>
            <a:pPr eaLnBrk="1" hangingPunct="1"/>
            <a:r>
              <a:rPr lang="en-US" altLang="en-US" dirty="0"/>
              <a:t>Evaluating the learning outcome</a:t>
            </a:r>
          </a:p>
        </p:txBody>
      </p:sp>
      <p:sp>
        <p:nvSpPr>
          <p:cNvPr id="21506" name="Rectangle 3">
            <a:extLst>
              <a:ext uri="{FF2B5EF4-FFF2-40B4-BE49-F238E27FC236}">
                <a16:creationId xmlns:a16="http://schemas.microsoft.com/office/drawing/2014/main" id="{60BED3EE-1CD6-0147-98A0-C22ABFDFFCEC}"/>
              </a:ext>
            </a:extLst>
          </p:cNvPr>
          <p:cNvSpPr>
            <a:spLocks noGrp="1" noChangeArrowheads="1"/>
          </p:cNvSpPr>
          <p:nvPr>
            <p:ph type="body" idx="1"/>
          </p:nvPr>
        </p:nvSpPr>
        <p:spPr/>
        <p:txBody>
          <a:bodyPr>
            <a:normAutofit/>
          </a:bodyPr>
          <a:lstStyle/>
          <a:p>
            <a:r>
              <a:rPr lang="en-US" sz="3200" dirty="0">
                <a:effectLst/>
                <a:latin typeface="Calibri" panose="020F0502020204030204" pitchFamily="34" charset="0"/>
              </a:rPr>
              <a:t>Assume we’ve learned a tree using the learning algorithm. </a:t>
            </a:r>
            <a:endParaRPr lang="en-US" sz="3600" dirty="0">
              <a:effectLst/>
            </a:endParaRPr>
          </a:p>
          <a:p>
            <a:r>
              <a:rPr lang="en-US" sz="3200" dirty="0">
                <a:effectLst/>
                <a:latin typeface="Calibri" panose="020F0502020204030204" pitchFamily="34" charset="0"/>
              </a:rPr>
              <a:t>And it fits the training data </a:t>
            </a:r>
            <a:r>
              <a:rPr lang="en-US" sz="3200" b="1" i="1" dirty="0">
                <a:solidFill>
                  <a:srgbClr val="0070C0"/>
                </a:solidFill>
                <a:effectLst/>
                <a:latin typeface="Calibri" panose="020F0502020204030204" pitchFamily="34" charset="0"/>
              </a:rPr>
              <a:t>perfectly</a:t>
            </a:r>
            <a:r>
              <a:rPr lang="en-US" sz="3200" b="1" i="1" dirty="0">
                <a:effectLst/>
                <a:latin typeface="Calibri" panose="020F0502020204030204" pitchFamily="34" charset="0"/>
              </a:rPr>
              <a:t>. </a:t>
            </a:r>
            <a:endParaRPr lang="en-US" sz="3600" dirty="0">
              <a:effectLst/>
            </a:endParaRPr>
          </a:p>
        </p:txBody>
      </p:sp>
      <p:pic>
        <p:nvPicPr>
          <p:cNvPr id="3" name="Picture 2" descr="Graphical user interface, text, application, chat or text message&#10;&#10;Description automatically generated">
            <a:extLst>
              <a:ext uri="{FF2B5EF4-FFF2-40B4-BE49-F238E27FC236}">
                <a16:creationId xmlns:a16="http://schemas.microsoft.com/office/drawing/2014/main" id="{03595089-FAA8-366C-61FE-9E64B0B5D2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9635" y="3450771"/>
            <a:ext cx="6335129" cy="259987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a:extLst>
              <a:ext uri="{FF2B5EF4-FFF2-40B4-BE49-F238E27FC236}">
                <a16:creationId xmlns:a16="http://schemas.microsoft.com/office/drawing/2014/main" id="{3592DD95-06E2-584A-9723-584932993888}"/>
              </a:ext>
            </a:extLst>
          </p:cNvPr>
          <p:cNvSpPr>
            <a:spLocks noGrp="1" noChangeArrowheads="1"/>
          </p:cNvSpPr>
          <p:nvPr>
            <p:ph type="title"/>
          </p:nvPr>
        </p:nvSpPr>
        <p:spPr/>
        <p:txBody>
          <a:bodyPr/>
          <a:lstStyle/>
          <a:p>
            <a:pPr eaLnBrk="1" hangingPunct="1"/>
            <a:r>
              <a:rPr lang="en-US" altLang="en-US" dirty="0"/>
              <a:t>Training error is not sufficient!</a:t>
            </a:r>
          </a:p>
        </p:txBody>
      </p:sp>
      <p:sp>
        <p:nvSpPr>
          <p:cNvPr id="22530" name="Rectangle 3">
            <a:extLst>
              <a:ext uri="{FF2B5EF4-FFF2-40B4-BE49-F238E27FC236}">
                <a16:creationId xmlns:a16="http://schemas.microsoft.com/office/drawing/2014/main" id="{9D0E54E1-7E3B-AF4E-965F-98B1CAE46D6D}"/>
              </a:ext>
            </a:extLst>
          </p:cNvPr>
          <p:cNvSpPr>
            <a:spLocks noGrp="1" noChangeArrowheads="1"/>
          </p:cNvSpPr>
          <p:nvPr>
            <p:ph type="body" idx="1"/>
          </p:nvPr>
        </p:nvSpPr>
        <p:spPr>
          <a:xfrm>
            <a:off x="457200" y="1905000"/>
            <a:ext cx="7620000" cy="4495800"/>
          </a:xfrm>
        </p:spPr>
        <p:txBody>
          <a:bodyPr>
            <a:normAutofit/>
          </a:bodyPr>
          <a:lstStyle/>
          <a:p>
            <a:r>
              <a:rPr lang="en-US" altLang="en-US" sz="3600" dirty="0"/>
              <a:t> </a:t>
            </a:r>
            <a:r>
              <a:rPr lang="en-US" sz="2800" dirty="0">
                <a:effectLst/>
                <a:latin typeface="Calibri" panose="020F0502020204030204" pitchFamily="34" charset="0"/>
              </a:rPr>
              <a:t>Goal is </a:t>
            </a:r>
            <a:r>
              <a:rPr lang="en-US" sz="2800" b="1" dirty="0">
                <a:solidFill>
                  <a:srgbClr val="FF0000"/>
                </a:solidFill>
                <a:effectLst/>
                <a:latin typeface="Calibri" panose="020F0502020204030204" pitchFamily="34" charset="0"/>
              </a:rPr>
              <a:t>NOT </a:t>
            </a:r>
            <a:r>
              <a:rPr lang="en-US" sz="2800" dirty="0">
                <a:effectLst/>
                <a:latin typeface="Calibri" panose="020F0502020204030204" pitchFamily="34" charset="0"/>
              </a:rPr>
              <a:t>to build a model that gets 0% error on the training data. </a:t>
            </a:r>
            <a:endParaRPr lang="en-US" sz="3200" dirty="0">
              <a:effectLst/>
            </a:endParaRPr>
          </a:p>
          <a:p>
            <a:pPr lvl="1"/>
            <a:r>
              <a:rPr lang="en-US" sz="2600" dirty="0">
                <a:effectLst/>
                <a:latin typeface="Calibri" panose="020F0502020204030204" pitchFamily="34" charset="0"/>
              </a:rPr>
              <a:t> this would be easy! </a:t>
            </a:r>
            <a:endParaRPr lang="en-US" sz="3000" dirty="0">
              <a:effectLst/>
            </a:endParaRPr>
          </a:p>
          <a:p>
            <a:r>
              <a:rPr lang="en-US" sz="2800" dirty="0">
                <a:effectLst/>
                <a:latin typeface="Calibri" panose="020F0502020204030204" pitchFamily="34" charset="0"/>
              </a:rPr>
              <a:t>A tree can classify training data perfectly, yet classify new examples incorrectly. </a:t>
            </a:r>
            <a:endParaRPr lang="en-US" sz="3200" dirty="0">
              <a:effectLst/>
            </a:endParaRPr>
          </a:p>
        </p:txBody>
      </p:sp>
      <p:pic>
        <p:nvPicPr>
          <p:cNvPr id="3" name="Picture 2" descr="Graphical user interface, text&#10;&#10;Description automatically generated">
            <a:extLst>
              <a:ext uri="{FF2B5EF4-FFF2-40B4-BE49-F238E27FC236}">
                <a16:creationId xmlns:a16="http://schemas.microsoft.com/office/drawing/2014/main" id="{F9BE6652-8BBE-ED8C-C60A-09284E9DD3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4627562"/>
            <a:ext cx="6096000" cy="1955800"/>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Adjacency</Template>
  <TotalTime>8882</TotalTime>
  <Words>1389</Words>
  <Application>Microsoft Macintosh PowerPoint</Application>
  <PresentationFormat>On-screen Show (4:3)</PresentationFormat>
  <Paragraphs>130</Paragraphs>
  <Slides>39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ArialMT</vt:lpstr>
      <vt:lpstr>Calibri</vt:lpstr>
      <vt:lpstr>Cambria</vt:lpstr>
      <vt:lpstr>Times</vt:lpstr>
      <vt:lpstr>Adjacency</vt:lpstr>
      <vt:lpstr>CS3081: “Artificial Intelligence”</vt:lpstr>
      <vt:lpstr>Outline</vt:lpstr>
      <vt:lpstr>How do Humans do Intelligent Things? </vt:lpstr>
      <vt:lpstr>Type of machine  learning problems</vt:lpstr>
      <vt:lpstr>Why are Artificial Neural Networks worth studying? </vt:lpstr>
      <vt:lpstr>Artificial Neural Networks ?</vt:lpstr>
      <vt:lpstr>Learning in ML-ANN</vt:lpstr>
      <vt:lpstr>Evaluating the learning outcome</vt:lpstr>
      <vt:lpstr>Training error is not sufficient!</vt:lpstr>
      <vt:lpstr>Overfitting / underfitting </vt:lpstr>
      <vt:lpstr>Solution: evaluate test data </vt:lpstr>
      <vt:lpstr>Overfitting</vt:lpstr>
      <vt:lpstr>Biological inspiration </vt:lpstr>
      <vt:lpstr>Basic Components of Biological Neurons </vt:lpstr>
      <vt:lpstr>The Basic Artificial Neuron </vt:lpstr>
      <vt:lpstr>PowerPoint Presentation</vt:lpstr>
      <vt:lpstr>Learning?</vt:lpstr>
      <vt:lpstr>AAN</vt:lpstr>
      <vt:lpstr>Perceptron is a linear model</vt:lpstr>
      <vt:lpstr>PowerPoint Presentation</vt:lpstr>
      <vt:lpstr>PowerPoint Presentation</vt:lpstr>
      <vt:lpstr>Neural Networks</vt:lpstr>
      <vt:lpstr>PowerPoint Presentation</vt:lpstr>
      <vt:lpstr>PowerPoint Presentation</vt:lpstr>
      <vt:lpstr>PowerPoint Presentation</vt:lpstr>
      <vt:lpstr>PowerPoint Presentation</vt:lpstr>
      <vt:lpstr>PowerPoint Presentation</vt:lpstr>
      <vt:lpstr>Deep learning NN</vt:lpstr>
      <vt:lpstr>PowerPoint Presentation</vt:lpstr>
      <vt:lpstr>Deep learning NN</vt:lpstr>
      <vt:lpstr>PowerPoint Presentation</vt:lpstr>
      <vt:lpstr>PowerPoint Presentation</vt:lpstr>
      <vt:lpstr>PowerPoint Presentation</vt:lpstr>
      <vt:lpstr>Machine Learning (ML)</vt:lpstr>
      <vt:lpstr>Deep Learning (DL)</vt:lpstr>
      <vt:lpstr>PowerPoint Presentation</vt:lpstr>
      <vt:lpstr>Required background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ABahey</dc:creator>
  <cp:lastModifiedBy>Passent Mohamed Mohamed Elkafrawy</cp:lastModifiedBy>
  <cp:revision>125</cp:revision>
  <dcterms:created xsi:type="dcterms:W3CDTF">2014-02-19T16:21:43Z</dcterms:created>
  <dcterms:modified xsi:type="dcterms:W3CDTF">2023-04-30T20:29:39Z</dcterms:modified>
</cp:coreProperties>
</file>

<file path=docProps/thumbnail.jpeg>
</file>